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613" r:id="rId2"/>
    <p:sldId id="539" r:id="rId3"/>
    <p:sldId id="583" r:id="rId4"/>
    <p:sldId id="612" r:id="rId5"/>
    <p:sldId id="615" r:id="rId6"/>
    <p:sldId id="630" r:id="rId7"/>
    <p:sldId id="617" r:id="rId8"/>
    <p:sldId id="618" r:id="rId9"/>
    <p:sldId id="619" r:id="rId10"/>
    <p:sldId id="620" r:id="rId11"/>
    <p:sldId id="621" r:id="rId12"/>
    <p:sldId id="627" r:id="rId13"/>
    <p:sldId id="628" r:id="rId14"/>
    <p:sldId id="629" r:id="rId15"/>
    <p:sldId id="623" r:id="rId16"/>
    <p:sldId id="625" r:id="rId17"/>
    <p:sldId id="598" r:id="rId18"/>
    <p:sldId id="608" r:id="rId19"/>
  </p:sldIdLst>
  <p:sldSz cx="9144000" cy="6858000" type="screen4x3"/>
  <p:notesSz cx="6794500" cy="9931400"/>
  <p:custDataLst>
    <p:tags r:id="rId22"/>
  </p:custDataLst>
  <p:defaultTextStyle>
    <a:defPPr>
      <a:defRPr lang="ru-RU"/>
    </a:defPPr>
    <a:lvl1pPr marL="0" algn="l" defTabSz="914190" rtl="0" eaLnBrk="1" latinLnBrk="0" hangingPunct="1">
      <a:defRPr sz="1800" kern="1200">
        <a:solidFill>
          <a:schemeClr val="tx1"/>
        </a:solidFill>
        <a:latin typeface="+mn-lt"/>
        <a:ea typeface="+mn-ea"/>
        <a:cs typeface="+mn-cs"/>
      </a:defRPr>
    </a:lvl1pPr>
    <a:lvl2pPr marL="457095" algn="l" defTabSz="914190" rtl="0" eaLnBrk="1" latinLnBrk="0" hangingPunct="1">
      <a:defRPr sz="1800" kern="1200">
        <a:solidFill>
          <a:schemeClr val="tx1"/>
        </a:solidFill>
        <a:latin typeface="+mn-lt"/>
        <a:ea typeface="+mn-ea"/>
        <a:cs typeface="+mn-cs"/>
      </a:defRPr>
    </a:lvl2pPr>
    <a:lvl3pPr marL="914190" algn="l" defTabSz="914190" rtl="0" eaLnBrk="1" latinLnBrk="0" hangingPunct="1">
      <a:defRPr sz="1800" kern="1200">
        <a:solidFill>
          <a:schemeClr val="tx1"/>
        </a:solidFill>
        <a:latin typeface="+mn-lt"/>
        <a:ea typeface="+mn-ea"/>
        <a:cs typeface="+mn-cs"/>
      </a:defRPr>
    </a:lvl3pPr>
    <a:lvl4pPr marL="1371284" algn="l" defTabSz="914190" rtl="0" eaLnBrk="1" latinLnBrk="0" hangingPunct="1">
      <a:defRPr sz="1800" kern="1200">
        <a:solidFill>
          <a:schemeClr val="tx1"/>
        </a:solidFill>
        <a:latin typeface="+mn-lt"/>
        <a:ea typeface="+mn-ea"/>
        <a:cs typeface="+mn-cs"/>
      </a:defRPr>
    </a:lvl4pPr>
    <a:lvl5pPr marL="1828379" algn="l" defTabSz="914190" rtl="0" eaLnBrk="1" latinLnBrk="0" hangingPunct="1">
      <a:defRPr sz="1800" kern="1200">
        <a:solidFill>
          <a:schemeClr val="tx1"/>
        </a:solidFill>
        <a:latin typeface="+mn-lt"/>
        <a:ea typeface="+mn-ea"/>
        <a:cs typeface="+mn-cs"/>
      </a:defRPr>
    </a:lvl5pPr>
    <a:lvl6pPr marL="2285475" algn="l" defTabSz="914190" rtl="0" eaLnBrk="1" latinLnBrk="0" hangingPunct="1">
      <a:defRPr sz="1800" kern="1200">
        <a:solidFill>
          <a:schemeClr val="tx1"/>
        </a:solidFill>
        <a:latin typeface="+mn-lt"/>
        <a:ea typeface="+mn-ea"/>
        <a:cs typeface="+mn-cs"/>
      </a:defRPr>
    </a:lvl6pPr>
    <a:lvl7pPr marL="2742570" algn="l" defTabSz="914190" rtl="0" eaLnBrk="1" latinLnBrk="0" hangingPunct="1">
      <a:defRPr sz="1800" kern="1200">
        <a:solidFill>
          <a:schemeClr val="tx1"/>
        </a:solidFill>
        <a:latin typeface="+mn-lt"/>
        <a:ea typeface="+mn-ea"/>
        <a:cs typeface="+mn-cs"/>
      </a:defRPr>
    </a:lvl7pPr>
    <a:lvl8pPr marL="3199664" algn="l" defTabSz="914190" rtl="0" eaLnBrk="1" latinLnBrk="0" hangingPunct="1">
      <a:defRPr sz="1800" kern="1200">
        <a:solidFill>
          <a:schemeClr val="tx1"/>
        </a:solidFill>
        <a:latin typeface="+mn-lt"/>
        <a:ea typeface="+mn-ea"/>
        <a:cs typeface="+mn-cs"/>
      </a:defRPr>
    </a:lvl8pPr>
    <a:lvl9pPr marL="3656759" algn="l" defTabSz="91419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9"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8000"/>
    <a:srgbClr val="D0D8E8"/>
    <a:srgbClr val="E9EDF4"/>
    <a:srgbClr val="E9EDE8"/>
    <a:srgbClr val="FF0000"/>
    <a:srgbClr val="0000FF"/>
    <a:srgbClr val="00FF00"/>
    <a:srgbClr val="B3B3B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1" autoAdjust="0"/>
    <p:restoredTop sz="92420" autoAdjust="0"/>
  </p:normalViewPr>
  <p:slideViewPr>
    <p:cSldViewPr>
      <p:cViewPr varScale="1">
        <p:scale>
          <a:sx n="126" d="100"/>
          <a:sy n="126" d="100"/>
        </p:scale>
        <p:origin x="13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402" y="-84"/>
      </p:cViewPr>
      <p:guideLst>
        <p:guide orient="horz" pos="3129"/>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4284" cy="496570"/>
          </a:xfrm>
          <a:prstGeom prst="rect">
            <a:avLst/>
          </a:prstGeom>
        </p:spPr>
        <p:txBody>
          <a:bodyPr vert="horz" lIns="91420" tIns="45711" rIns="91420" bIns="45711" rtlCol="0"/>
          <a:lstStyle>
            <a:lvl1pPr algn="l">
              <a:defRPr sz="1200"/>
            </a:lvl1pPr>
          </a:lstStyle>
          <a:p>
            <a:endParaRPr lang="ru-RU"/>
          </a:p>
        </p:txBody>
      </p:sp>
      <p:sp>
        <p:nvSpPr>
          <p:cNvPr id="3" name="Дата 2"/>
          <p:cNvSpPr>
            <a:spLocks noGrp="1"/>
          </p:cNvSpPr>
          <p:nvPr>
            <p:ph type="dt" sz="quarter" idx="1"/>
          </p:nvPr>
        </p:nvSpPr>
        <p:spPr>
          <a:xfrm>
            <a:off x="3848647" y="0"/>
            <a:ext cx="2944284" cy="496570"/>
          </a:xfrm>
          <a:prstGeom prst="rect">
            <a:avLst/>
          </a:prstGeom>
        </p:spPr>
        <p:txBody>
          <a:bodyPr vert="horz" lIns="91420" tIns="45711" rIns="91420" bIns="45711" rtlCol="0"/>
          <a:lstStyle>
            <a:lvl1pPr algn="r">
              <a:defRPr sz="1200"/>
            </a:lvl1pPr>
          </a:lstStyle>
          <a:p>
            <a:fld id="{1C6907DF-69C4-4973-8860-0D3230102CD0}" type="datetimeFigureOut">
              <a:rPr lang="ru-RU" smtClean="0"/>
              <a:pPr/>
              <a:t>23.04.2019</a:t>
            </a:fld>
            <a:endParaRPr lang="ru-RU"/>
          </a:p>
        </p:txBody>
      </p:sp>
      <p:sp>
        <p:nvSpPr>
          <p:cNvPr id="4" name="Нижний колонтитул 3"/>
          <p:cNvSpPr>
            <a:spLocks noGrp="1"/>
          </p:cNvSpPr>
          <p:nvPr>
            <p:ph type="ftr" sz="quarter" idx="2"/>
          </p:nvPr>
        </p:nvSpPr>
        <p:spPr>
          <a:xfrm>
            <a:off x="1" y="9433107"/>
            <a:ext cx="2944284" cy="496570"/>
          </a:xfrm>
          <a:prstGeom prst="rect">
            <a:avLst/>
          </a:prstGeom>
        </p:spPr>
        <p:txBody>
          <a:bodyPr vert="horz" lIns="91420" tIns="45711" rIns="91420" bIns="45711" rtlCol="0" anchor="b"/>
          <a:lstStyle>
            <a:lvl1pPr algn="l">
              <a:defRPr sz="1200"/>
            </a:lvl1pPr>
          </a:lstStyle>
          <a:p>
            <a:endParaRPr lang="ru-RU"/>
          </a:p>
        </p:txBody>
      </p:sp>
      <p:sp>
        <p:nvSpPr>
          <p:cNvPr id="5" name="Номер слайда 4"/>
          <p:cNvSpPr>
            <a:spLocks noGrp="1"/>
          </p:cNvSpPr>
          <p:nvPr>
            <p:ph type="sldNum" sz="quarter" idx="3"/>
          </p:nvPr>
        </p:nvSpPr>
        <p:spPr>
          <a:xfrm>
            <a:off x="3848647" y="9433107"/>
            <a:ext cx="2944284" cy="496570"/>
          </a:xfrm>
          <a:prstGeom prst="rect">
            <a:avLst/>
          </a:prstGeom>
        </p:spPr>
        <p:txBody>
          <a:bodyPr vert="horz" lIns="91420" tIns="45711" rIns="91420" bIns="45711" rtlCol="0" anchor="b"/>
          <a:lstStyle>
            <a:lvl1pPr algn="r">
              <a:defRPr sz="1200"/>
            </a:lvl1pPr>
          </a:lstStyle>
          <a:p>
            <a:fld id="{03EEE345-8B74-4196-9D04-AFB42D0AFCCE}" type="slidenum">
              <a:rPr lang="ru-RU" smtClean="0"/>
              <a:pPr/>
              <a:t>‹#›</a:t>
            </a:fld>
            <a:endParaRPr lang="ru-RU"/>
          </a:p>
        </p:txBody>
      </p:sp>
    </p:spTree>
    <p:extLst>
      <p:ext uri="{BB962C8B-B14F-4D97-AF65-F5344CB8AC3E}">
        <p14:creationId xmlns:p14="http://schemas.microsoft.com/office/powerpoint/2010/main" val="18652695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4284" cy="496570"/>
          </a:xfrm>
          <a:prstGeom prst="rect">
            <a:avLst/>
          </a:prstGeom>
        </p:spPr>
        <p:txBody>
          <a:bodyPr vert="horz" lIns="91420" tIns="45711" rIns="91420" bIns="45711" rtlCol="0"/>
          <a:lstStyle>
            <a:lvl1pPr algn="l">
              <a:defRPr sz="1200"/>
            </a:lvl1pPr>
          </a:lstStyle>
          <a:p>
            <a:endParaRPr lang="ru-RU"/>
          </a:p>
        </p:txBody>
      </p:sp>
      <p:sp>
        <p:nvSpPr>
          <p:cNvPr id="3" name="Дата 2"/>
          <p:cNvSpPr>
            <a:spLocks noGrp="1"/>
          </p:cNvSpPr>
          <p:nvPr>
            <p:ph type="dt" idx="1"/>
          </p:nvPr>
        </p:nvSpPr>
        <p:spPr>
          <a:xfrm>
            <a:off x="3848647" y="0"/>
            <a:ext cx="2944284" cy="496570"/>
          </a:xfrm>
          <a:prstGeom prst="rect">
            <a:avLst/>
          </a:prstGeom>
        </p:spPr>
        <p:txBody>
          <a:bodyPr vert="horz" lIns="91420" tIns="45711" rIns="91420" bIns="45711" rtlCol="0"/>
          <a:lstStyle>
            <a:lvl1pPr algn="r">
              <a:defRPr sz="1200"/>
            </a:lvl1pPr>
          </a:lstStyle>
          <a:p>
            <a:fld id="{909D37E1-52BC-4464-B028-81A1460628F3}" type="datetimeFigureOut">
              <a:rPr lang="ru-RU" smtClean="0"/>
              <a:pPr/>
              <a:t>23.04.2019</a:t>
            </a:fld>
            <a:endParaRPr lang="ru-RU"/>
          </a:p>
        </p:txBody>
      </p:sp>
      <p:sp>
        <p:nvSpPr>
          <p:cNvPr id="4" name="Образ слайда 3"/>
          <p:cNvSpPr>
            <a:spLocks noGrp="1" noRot="1" noChangeAspect="1"/>
          </p:cNvSpPr>
          <p:nvPr>
            <p:ph type="sldImg" idx="2"/>
          </p:nvPr>
        </p:nvSpPr>
        <p:spPr>
          <a:xfrm>
            <a:off x="915988" y="744538"/>
            <a:ext cx="4962525" cy="3722687"/>
          </a:xfrm>
          <a:prstGeom prst="rect">
            <a:avLst/>
          </a:prstGeom>
          <a:noFill/>
          <a:ln w="12700">
            <a:solidFill>
              <a:prstClr val="black"/>
            </a:solidFill>
          </a:ln>
        </p:spPr>
        <p:txBody>
          <a:bodyPr vert="horz" lIns="91420" tIns="45711" rIns="91420" bIns="45711" rtlCol="0" anchor="ctr"/>
          <a:lstStyle/>
          <a:p>
            <a:endParaRPr lang="ru-RU"/>
          </a:p>
        </p:txBody>
      </p:sp>
      <p:sp>
        <p:nvSpPr>
          <p:cNvPr id="5" name="Заметки 4"/>
          <p:cNvSpPr>
            <a:spLocks noGrp="1"/>
          </p:cNvSpPr>
          <p:nvPr>
            <p:ph type="body" sz="quarter" idx="3"/>
          </p:nvPr>
        </p:nvSpPr>
        <p:spPr>
          <a:xfrm>
            <a:off x="679450" y="4717415"/>
            <a:ext cx="5435600" cy="4469130"/>
          </a:xfrm>
          <a:prstGeom prst="rect">
            <a:avLst/>
          </a:prstGeom>
        </p:spPr>
        <p:txBody>
          <a:bodyPr vert="horz" lIns="91420" tIns="45711" rIns="91420" bIns="45711"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1" y="9433107"/>
            <a:ext cx="2944284" cy="496570"/>
          </a:xfrm>
          <a:prstGeom prst="rect">
            <a:avLst/>
          </a:prstGeom>
        </p:spPr>
        <p:txBody>
          <a:bodyPr vert="horz" lIns="91420" tIns="45711" rIns="91420" bIns="45711" rtlCol="0" anchor="b"/>
          <a:lstStyle>
            <a:lvl1pPr algn="l">
              <a:defRPr sz="1200"/>
            </a:lvl1pPr>
          </a:lstStyle>
          <a:p>
            <a:endParaRPr lang="ru-RU"/>
          </a:p>
        </p:txBody>
      </p:sp>
      <p:sp>
        <p:nvSpPr>
          <p:cNvPr id="7" name="Номер слайда 6"/>
          <p:cNvSpPr>
            <a:spLocks noGrp="1"/>
          </p:cNvSpPr>
          <p:nvPr>
            <p:ph type="sldNum" sz="quarter" idx="5"/>
          </p:nvPr>
        </p:nvSpPr>
        <p:spPr>
          <a:xfrm>
            <a:off x="3848647" y="9433107"/>
            <a:ext cx="2944284" cy="496570"/>
          </a:xfrm>
          <a:prstGeom prst="rect">
            <a:avLst/>
          </a:prstGeom>
        </p:spPr>
        <p:txBody>
          <a:bodyPr vert="horz" lIns="91420" tIns="45711" rIns="91420" bIns="45711" rtlCol="0" anchor="b"/>
          <a:lstStyle>
            <a:lvl1pPr algn="r">
              <a:defRPr sz="1200"/>
            </a:lvl1pPr>
          </a:lstStyle>
          <a:p>
            <a:fld id="{DF1190E1-7B64-411F-A91B-34AFD0A9002B}" type="slidenum">
              <a:rPr lang="ru-RU" smtClean="0"/>
              <a:pPr/>
              <a:t>‹#›</a:t>
            </a:fld>
            <a:endParaRPr lang="ru-RU"/>
          </a:p>
        </p:txBody>
      </p:sp>
    </p:spTree>
    <p:extLst>
      <p:ext uri="{BB962C8B-B14F-4D97-AF65-F5344CB8AC3E}">
        <p14:creationId xmlns:p14="http://schemas.microsoft.com/office/powerpoint/2010/main" val="1637697889"/>
      </p:ext>
    </p:extLst>
  </p:cSld>
  <p:clrMap bg1="lt1" tx1="dk1" bg2="lt2" tx2="dk2" accent1="accent1" accent2="accent2" accent3="accent3" accent4="accent4" accent5="accent5" accent6="accent6" hlink="hlink" folHlink="folHlink"/>
  <p:hf hdr="0" ftr="0" dt="0"/>
  <p:notesStyle>
    <a:lvl1pPr marL="0" algn="l" defTabSz="914190" rtl="0" eaLnBrk="1" latinLnBrk="0" hangingPunct="1">
      <a:defRPr sz="1200" kern="1200">
        <a:solidFill>
          <a:schemeClr val="tx1"/>
        </a:solidFill>
        <a:latin typeface="+mn-lt"/>
        <a:ea typeface="+mn-ea"/>
        <a:cs typeface="+mn-cs"/>
      </a:defRPr>
    </a:lvl1pPr>
    <a:lvl2pPr marL="457095" algn="l" defTabSz="914190" rtl="0" eaLnBrk="1" latinLnBrk="0" hangingPunct="1">
      <a:defRPr sz="1200" kern="1200">
        <a:solidFill>
          <a:schemeClr val="tx1"/>
        </a:solidFill>
        <a:latin typeface="+mn-lt"/>
        <a:ea typeface="+mn-ea"/>
        <a:cs typeface="+mn-cs"/>
      </a:defRPr>
    </a:lvl2pPr>
    <a:lvl3pPr marL="914190" algn="l" defTabSz="914190" rtl="0" eaLnBrk="1" latinLnBrk="0" hangingPunct="1">
      <a:defRPr sz="1200" kern="1200">
        <a:solidFill>
          <a:schemeClr val="tx1"/>
        </a:solidFill>
        <a:latin typeface="+mn-lt"/>
        <a:ea typeface="+mn-ea"/>
        <a:cs typeface="+mn-cs"/>
      </a:defRPr>
    </a:lvl3pPr>
    <a:lvl4pPr marL="1371284" algn="l" defTabSz="914190" rtl="0" eaLnBrk="1" latinLnBrk="0" hangingPunct="1">
      <a:defRPr sz="1200" kern="1200">
        <a:solidFill>
          <a:schemeClr val="tx1"/>
        </a:solidFill>
        <a:latin typeface="+mn-lt"/>
        <a:ea typeface="+mn-ea"/>
        <a:cs typeface="+mn-cs"/>
      </a:defRPr>
    </a:lvl4pPr>
    <a:lvl5pPr marL="1828379" algn="l" defTabSz="914190" rtl="0" eaLnBrk="1" latinLnBrk="0" hangingPunct="1">
      <a:defRPr sz="1200" kern="1200">
        <a:solidFill>
          <a:schemeClr val="tx1"/>
        </a:solidFill>
        <a:latin typeface="+mn-lt"/>
        <a:ea typeface="+mn-ea"/>
        <a:cs typeface="+mn-cs"/>
      </a:defRPr>
    </a:lvl5pPr>
    <a:lvl6pPr marL="2285475" algn="l" defTabSz="914190" rtl="0" eaLnBrk="1" latinLnBrk="0" hangingPunct="1">
      <a:defRPr sz="1200" kern="1200">
        <a:solidFill>
          <a:schemeClr val="tx1"/>
        </a:solidFill>
        <a:latin typeface="+mn-lt"/>
        <a:ea typeface="+mn-ea"/>
        <a:cs typeface="+mn-cs"/>
      </a:defRPr>
    </a:lvl6pPr>
    <a:lvl7pPr marL="2742570" algn="l" defTabSz="914190" rtl="0" eaLnBrk="1" latinLnBrk="0" hangingPunct="1">
      <a:defRPr sz="1200" kern="1200">
        <a:solidFill>
          <a:schemeClr val="tx1"/>
        </a:solidFill>
        <a:latin typeface="+mn-lt"/>
        <a:ea typeface="+mn-ea"/>
        <a:cs typeface="+mn-cs"/>
      </a:defRPr>
    </a:lvl7pPr>
    <a:lvl8pPr marL="3199664" algn="l" defTabSz="914190" rtl="0" eaLnBrk="1" latinLnBrk="0" hangingPunct="1">
      <a:defRPr sz="1200" kern="1200">
        <a:solidFill>
          <a:schemeClr val="tx1"/>
        </a:solidFill>
        <a:latin typeface="+mn-lt"/>
        <a:ea typeface="+mn-ea"/>
        <a:cs typeface="+mn-cs"/>
      </a:defRPr>
    </a:lvl8pPr>
    <a:lvl9pPr marL="3656759" algn="l" defTabSz="9141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lnSpcReduction="20000"/>
          </a:bodyPr>
          <a:lstStyle/>
          <a:p>
            <a:r>
              <a:rPr lang="en-US" dirty="0"/>
              <a:t>Andrey Shanin:</a:t>
            </a:r>
          </a:p>
          <a:p>
            <a:r>
              <a:rPr lang="en-US" dirty="0"/>
              <a:t>According to Broward County Land Code  any roofed parking </a:t>
            </a:r>
            <a:r>
              <a:rPr lang="en-US" b="0" dirty="0"/>
              <a:t>structure (including </a:t>
            </a:r>
            <a:r>
              <a:rPr lang="en-US" dirty="0"/>
              <a:t>open basement parking) has to be included in Gross Floor Area and that way counts towards FAR.  </a:t>
            </a:r>
          </a:p>
          <a:p>
            <a:endParaRPr lang="en-US" dirty="0"/>
          </a:p>
          <a:p>
            <a:r>
              <a:rPr lang="en-US" sz="1200" i="1" dirty="0"/>
              <a:t>Floor area, gross. The sum of the floor areas of all floors of a building or structure from the exterior face of exterior walls, or from the centerline of a wall separating two buildings, excluding covered parking and loading areas or parking garages for nonresidential uses in all but the area east of the Intracoastal Waterway. Covered parking and loading areas or parking garages shall be included in calculating gross floor area for residential uses and nonresidential uses east of the Intracoastal Waterway. </a:t>
            </a:r>
          </a:p>
          <a:p>
            <a:endParaRPr lang="en-US" sz="1200" i="1" dirty="0"/>
          </a:p>
          <a:p>
            <a:r>
              <a:rPr lang="en-US" b="1" dirty="0"/>
              <a:t>However, underground garages are exempt from FAR </a:t>
            </a:r>
            <a:r>
              <a:rPr lang="en-US" dirty="0"/>
              <a:t>("</a:t>
            </a:r>
            <a:r>
              <a:rPr lang="en-US" i="1" dirty="0"/>
              <a:t>When an entire level of a building or structure is located below ground as measured from floor to floor or ceiling slab to ceiling slab, the floor area of this level shall be excluded from the calculation of gross floor area. In restaurants, gross floor area shall also include any outdoor or patio floor area used or designed for use for customer service. For the purpose of calculating parking spaces, see gross floor area as provided in Sec. 47-20.2.B., Parking and Loading Zone Requirements. D. Floor area, net. The total floor area of all floors of a building, excluding stairwells and elevator shafts, equipment rooms, interior vehicular parking or loading and all floors below the first or ground floor, except when such is used or intended to be used for human habitation or service to the public. E. Floor area ratio (FAR). The floor area ratio is the gross floor area of all buildings or structures on a plot divided by the total plot area  </a:t>
            </a:r>
            <a:r>
              <a:rPr lang="en-US" i="0" dirty="0"/>
              <a:t>)</a:t>
            </a:r>
            <a:endParaRPr lang="en-US" i="1" dirty="0"/>
          </a:p>
          <a:p>
            <a:endParaRPr lang="en-US" dirty="0"/>
          </a:p>
          <a:p>
            <a:r>
              <a:rPr lang="en-US" dirty="0"/>
              <a:t>see: https://</a:t>
            </a:r>
            <a:r>
              <a:rPr lang="en-US" dirty="0" err="1"/>
              <a:t>library.municode.com</a:t>
            </a:r>
            <a:r>
              <a:rPr lang="en-US" dirty="0"/>
              <a:t>/</a:t>
            </a:r>
            <a:r>
              <a:rPr lang="en-US" dirty="0" err="1"/>
              <a:t>fl</a:t>
            </a:r>
            <a:r>
              <a:rPr lang="en-US" dirty="0"/>
              <a:t>/</a:t>
            </a:r>
            <a:r>
              <a:rPr lang="en-US" dirty="0" err="1"/>
              <a:t>fort_lauderdale</a:t>
            </a:r>
            <a:r>
              <a:rPr lang="en-US" dirty="0"/>
              <a:t>/codes/</a:t>
            </a:r>
            <a:r>
              <a:rPr lang="en-US" dirty="0" err="1"/>
              <a:t>unified_land_development_code?nodeId</a:t>
            </a:r>
            <a:r>
              <a:rPr lang="en-US" dirty="0"/>
              <a:t>=UNLADERE_CH47UNLADERE_ARTIGERE_S47-2ME_S47-2.2ME</a:t>
            </a:r>
          </a:p>
          <a:p>
            <a:endParaRPr lang="en-US" dirty="0"/>
          </a:p>
          <a:p>
            <a:r>
              <a:rPr lang="en-US" dirty="0"/>
              <a:t>In the US planning practice only above grade parking structures are normally included in FAR, while below grade parking is exempt from FAR</a:t>
            </a:r>
          </a:p>
          <a:p>
            <a:r>
              <a:rPr lang="en-US" dirty="0"/>
              <a:t>http://</a:t>
            </a:r>
            <a:r>
              <a:rPr lang="en-US" dirty="0" err="1"/>
              <a:t>www.askbelmontcitizens.org</a:t>
            </a:r>
            <a:r>
              <a:rPr lang="en-US" dirty="0"/>
              <a:t>/</a:t>
            </a:r>
            <a:r>
              <a:rPr lang="en-US" dirty="0" err="1"/>
              <a:t>OtherCitiesFloorArea_comparison.pdf</a:t>
            </a:r>
            <a:endParaRPr lang="en-US" dirty="0"/>
          </a:p>
          <a:p>
            <a:endParaRPr lang="ru-RU" dirty="0"/>
          </a:p>
        </p:txBody>
      </p:sp>
      <p:sp>
        <p:nvSpPr>
          <p:cNvPr id="4" name="Номер слайда 3"/>
          <p:cNvSpPr>
            <a:spLocks noGrp="1"/>
          </p:cNvSpPr>
          <p:nvPr>
            <p:ph type="sldNum" sz="quarter" idx="10"/>
          </p:nvPr>
        </p:nvSpPr>
        <p:spPr/>
        <p:txBody>
          <a:bodyPr/>
          <a:lstStyle/>
          <a:p>
            <a:fld id="{DF1190E1-7B64-411F-A91B-34AFD0A9002B}" type="slidenum">
              <a:rPr lang="ru-RU" smtClean="0"/>
              <a:pPr/>
              <a:t>11</a:t>
            </a:fld>
            <a:endParaRPr lang="ru-RU"/>
          </a:p>
        </p:txBody>
      </p:sp>
    </p:spTree>
    <p:extLst>
      <p:ext uri="{BB962C8B-B14F-4D97-AF65-F5344CB8AC3E}">
        <p14:creationId xmlns:p14="http://schemas.microsoft.com/office/powerpoint/2010/main" val="172104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1143000"/>
          </a:xfrm>
          <a:prstGeom prst="rect">
            <a:avLst/>
          </a:prstGeom>
        </p:spPr>
        <p:txBody>
          <a:bodyPr/>
          <a:lstStyle>
            <a:lvl1pPr algn="l">
              <a:defRPr sz="2800">
                <a:solidFill>
                  <a:schemeClr val="accent1"/>
                </a:solidFill>
                <a:latin typeface="Georgia"/>
                <a:cs typeface="Georgia"/>
              </a:defRPr>
            </a:lvl1pPr>
          </a:lstStyle>
          <a:p>
            <a:r>
              <a:rPr lang="en-US" dirty="0" err="1"/>
              <a:t>Образец</a:t>
            </a:r>
            <a:r>
              <a:rPr lang="en-US" dirty="0"/>
              <a:t> </a:t>
            </a:r>
            <a:r>
              <a:rPr lang="en-US" dirty="0" err="1"/>
              <a:t>заголовка</a:t>
            </a:r>
            <a:endParaRPr lang="ru-RU" dirty="0"/>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a:xfrm>
            <a:off x="457200" y="6356350"/>
            <a:ext cx="2133600" cy="365125"/>
          </a:xfrm>
          <a:prstGeom prst="rect">
            <a:avLst/>
          </a:prstGeom>
        </p:spPr>
        <p:txBody>
          <a:bodyPr/>
          <a:lstStyle/>
          <a:p>
            <a:endParaRPr lang="ru-RU"/>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6553200" y="6448251"/>
            <a:ext cx="2133600" cy="365125"/>
          </a:xfrm>
          <a:prstGeom prst="rect">
            <a:avLst/>
          </a:prstGeom>
        </p:spPr>
        <p:txBody>
          <a:bodyPr anchor="b"/>
          <a:lstStyle>
            <a:lvl1pPr algn="r">
              <a:defRPr sz="1200"/>
            </a:lvl1pPr>
          </a:lstStyle>
          <a:p>
            <a:fld id="{C63C35EC-2650-474C-A6EB-7B797118152D}" type="slidenum">
              <a:rPr lang="ru-RU" smtClean="0"/>
              <a:pPr/>
              <a:t>‹#›</a:t>
            </a:fld>
            <a:endParaRPr lang="ru-RU"/>
          </a:p>
        </p:txBody>
      </p:sp>
    </p:spTree>
    <p:extLst>
      <p:ext uri="{BB962C8B-B14F-4D97-AF65-F5344CB8AC3E}">
        <p14:creationId xmlns:p14="http://schemas.microsoft.com/office/powerpoint/2010/main" val="79633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6" name="Group 5"/>
          <p:cNvGrpSpPr/>
          <p:nvPr/>
        </p:nvGrpSpPr>
        <p:grpSpPr>
          <a:xfrm>
            <a:off x="-2266" y="-2022"/>
            <a:ext cx="9146266" cy="6861037"/>
            <a:chOff x="-2266" y="-2022"/>
            <a:chExt cx="9146266" cy="6861037"/>
          </a:xfrm>
        </p:grpSpPr>
        <p:sp>
          <p:nvSpPr>
            <p:cNvPr id="10" name="Rectangle 9"/>
            <p:cNvSpPr/>
            <p:nvPr/>
          </p:nvSpPr>
          <p:spPr>
            <a:xfrm>
              <a:off x="0" y="0"/>
              <a:ext cx="9144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rcRect/>
              <a:stretch>
                <a:fillRect l="-16667" r="-16667"/>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2022"/>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2266"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6841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508"/>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1" y="2222624"/>
            <a:ext cx="5917677" cy="2554758"/>
          </a:xfrm>
        </p:spPr>
        <p:txBody>
          <a:bodyPr anchor="b"/>
          <a:lstStyle>
            <a:lvl1pPr>
              <a:defRPr sz="480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bwMode="gray">
          <a:xfrm>
            <a:off x="866441" y="4777380"/>
            <a:ext cx="5917677"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7419" y="1824010"/>
            <a:ext cx="990599" cy="240258"/>
          </a:xfrm>
        </p:spPr>
        <p:txBody>
          <a:bodyPr/>
          <a:lstStyle>
            <a:lvl1pPr algn="l">
              <a:defRPr sz="900" b="0" i="0">
                <a:solidFill>
                  <a:schemeClr val="bg1"/>
                </a:solidFill>
              </a:defRPr>
            </a:lvl1pPr>
          </a:lstStyle>
          <a:p>
            <a:fld id="{AF8DD645-B9B4-46EE-B031-35C24A448A04}" type="datetimeFigureOut">
              <a:rPr lang="en-US" smtClean="0"/>
              <a:t>4/23/19</a:t>
            </a:fld>
            <a:endParaRPr lang="en-US" dirty="0"/>
          </a:p>
        </p:txBody>
      </p:sp>
      <p:sp>
        <p:nvSpPr>
          <p:cNvPr id="5" name="Footer Placeholder 4"/>
          <p:cNvSpPr>
            <a:spLocks noGrp="1"/>
          </p:cNvSpPr>
          <p:nvPr>
            <p:ph type="ftr" sz="quarter" idx="11"/>
          </p:nvPr>
        </p:nvSpPr>
        <p:spPr bwMode="gray">
          <a:xfrm rot="5400000">
            <a:off x="6246568" y="3264407"/>
            <a:ext cx="3859795" cy="228659"/>
          </a:xfrm>
        </p:spPr>
        <p:txBody>
          <a:bodyPr/>
          <a:lstStyle>
            <a:lvl1pPr>
              <a:defRPr sz="900" b="0" i="0">
                <a:solidFill>
                  <a:schemeClr val="bg1"/>
                </a:solidFill>
              </a:defRPr>
            </a:lvl1pPr>
          </a:lstStyle>
          <a:p>
            <a:r>
              <a:rPr lang="en-US"/>
              <a:t>
              </a:t>
            </a:r>
            <a:endParaRPr lang="en-US" dirty="0"/>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755687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Прямая соединительная линия 1"/>
          <p:cNvCxnSpPr/>
          <p:nvPr userDrawn="1"/>
        </p:nvCxnSpPr>
        <p:spPr>
          <a:xfrm>
            <a:off x="395536" y="908720"/>
            <a:ext cx="82809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hf hdr="0" ftr="0" dt="0"/>
  <p:txStyles>
    <p:titleStyle>
      <a:lvl1pPr algn="ctr" defTabSz="914190" rtl="0" eaLnBrk="1" latinLnBrk="0" hangingPunct="1">
        <a:spcBef>
          <a:spcPct val="0"/>
        </a:spcBef>
        <a:buNone/>
        <a:defRPr sz="4400" kern="1200">
          <a:solidFill>
            <a:schemeClr val="tx1"/>
          </a:solidFill>
          <a:latin typeface="+mj-lt"/>
          <a:ea typeface="+mj-ea"/>
          <a:cs typeface="+mj-cs"/>
        </a:defRPr>
      </a:lvl1pPr>
    </p:titleStyle>
    <p:bodyStyle>
      <a:lvl1pPr marL="342821" indent="-342821" algn="l" defTabSz="91419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80" indent="-285684" algn="l" defTabSz="91419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38" indent="-228548" algn="l" defTabSz="91419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32"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2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22"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11"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0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190" rtl="0" eaLnBrk="1" latinLnBrk="0" hangingPunct="1">
        <a:defRPr sz="1800" kern="1200">
          <a:solidFill>
            <a:schemeClr val="tx1"/>
          </a:solidFill>
          <a:latin typeface="+mn-lt"/>
          <a:ea typeface="+mn-ea"/>
          <a:cs typeface="+mn-cs"/>
        </a:defRPr>
      </a:lvl1pPr>
      <a:lvl2pPr marL="457095" algn="l" defTabSz="914190" rtl="0" eaLnBrk="1" latinLnBrk="0" hangingPunct="1">
        <a:defRPr sz="1800" kern="1200">
          <a:solidFill>
            <a:schemeClr val="tx1"/>
          </a:solidFill>
          <a:latin typeface="+mn-lt"/>
          <a:ea typeface="+mn-ea"/>
          <a:cs typeface="+mn-cs"/>
        </a:defRPr>
      </a:lvl2pPr>
      <a:lvl3pPr marL="914190" algn="l" defTabSz="914190" rtl="0" eaLnBrk="1" latinLnBrk="0" hangingPunct="1">
        <a:defRPr sz="1800" kern="1200">
          <a:solidFill>
            <a:schemeClr val="tx1"/>
          </a:solidFill>
          <a:latin typeface="+mn-lt"/>
          <a:ea typeface="+mn-ea"/>
          <a:cs typeface="+mn-cs"/>
        </a:defRPr>
      </a:lvl3pPr>
      <a:lvl4pPr marL="1371284" algn="l" defTabSz="914190" rtl="0" eaLnBrk="1" latinLnBrk="0" hangingPunct="1">
        <a:defRPr sz="1800" kern="1200">
          <a:solidFill>
            <a:schemeClr val="tx1"/>
          </a:solidFill>
          <a:latin typeface="+mn-lt"/>
          <a:ea typeface="+mn-ea"/>
          <a:cs typeface="+mn-cs"/>
        </a:defRPr>
      </a:lvl4pPr>
      <a:lvl5pPr marL="1828379" algn="l" defTabSz="914190" rtl="0" eaLnBrk="1" latinLnBrk="0" hangingPunct="1">
        <a:defRPr sz="1800" kern="1200">
          <a:solidFill>
            <a:schemeClr val="tx1"/>
          </a:solidFill>
          <a:latin typeface="+mn-lt"/>
          <a:ea typeface="+mn-ea"/>
          <a:cs typeface="+mn-cs"/>
        </a:defRPr>
      </a:lvl5pPr>
      <a:lvl6pPr marL="2285475" algn="l" defTabSz="914190" rtl="0" eaLnBrk="1" latinLnBrk="0" hangingPunct="1">
        <a:defRPr sz="1800" kern="1200">
          <a:solidFill>
            <a:schemeClr val="tx1"/>
          </a:solidFill>
          <a:latin typeface="+mn-lt"/>
          <a:ea typeface="+mn-ea"/>
          <a:cs typeface="+mn-cs"/>
        </a:defRPr>
      </a:lvl6pPr>
      <a:lvl7pPr marL="2742570" algn="l" defTabSz="914190" rtl="0" eaLnBrk="1" latinLnBrk="0" hangingPunct="1">
        <a:defRPr sz="1800" kern="1200">
          <a:solidFill>
            <a:schemeClr val="tx1"/>
          </a:solidFill>
          <a:latin typeface="+mn-lt"/>
          <a:ea typeface="+mn-ea"/>
          <a:cs typeface="+mn-cs"/>
        </a:defRPr>
      </a:lvl7pPr>
      <a:lvl8pPr marL="3199664" algn="l" defTabSz="914190" rtl="0" eaLnBrk="1" latinLnBrk="0" hangingPunct="1">
        <a:defRPr sz="1800" kern="1200">
          <a:solidFill>
            <a:schemeClr val="tx1"/>
          </a:solidFill>
          <a:latin typeface="+mn-lt"/>
          <a:ea typeface="+mn-ea"/>
          <a:cs typeface="+mn-cs"/>
        </a:defRPr>
      </a:lvl8pPr>
      <a:lvl9pPr marL="3656759" algn="l" defTabSz="9141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verarealty.com/"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190624" y="2665828"/>
            <a:ext cx="2892781" cy="1024526"/>
          </a:xfrm>
          <a:prstGeom prst="rect">
            <a:avLst/>
          </a:prstGeom>
        </p:spPr>
      </p:pic>
    </p:spTree>
    <p:extLst>
      <p:ext uri="{BB962C8B-B14F-4D97-AF65-F5344CB8AC3E}">
        <p14:creationId xmlns:p14="http://schemas.microsoft.com/office/powerpoint/2010/main" val="2223692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67287" y="618310"/>
            <a:ext cx="8229600" cy="634082"/>
          </a:xfrm>
        </p:spPr>
        <p:txBody>
          <a:bodyPr/>
          <a:lstStyle/>
          <a:p>
            <a:r>
              <a:rPr lang="en-US" dirty="0"/>
              <a:t>Street views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10</a:t>
            </a:fld>
            <a:endParaRPr lang="ru-RU"/>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343914"/>
            <a:ext cx="6904141" cy="3834062"/>
          </a:xfrm>
          <a:prstGeom prst="rect">
            <a:avLst/>
          </a:prstGeom>
        </p:spPr>
      </p:pic>
      <p:sp>
        <p:nvSpPr>
          <p:cNvPr id="6" name="TextBox 5"/>
          <p:cNvSpPr txBox="1"/>
          <p:nvPr/>
        </p:nvSpPr>
        <p:spPr>
          <a:xfrm>
            <a:off x="7020272" y="2005360"/>
            <a:ext cx="1786066" cy="338554"/>
          </a:xfrm>
          <a:prstGeom prst="rect">
            <a:avLst/>
          </a:prstGeom>
          <a:noFill/>
        </p:spPr>
        <p:txBody>
          <a:bodyPr wrap="none" rtlCol="0">
            <a:spAutoFit/>
          </a:bodyPr>
          <a:lstStyle/>
          <a:p>
            <a:r>
              <a:rPr lang="en-US" sz="1600" dirty="0">
                <a:solidFill>
                  <a:srgbClr val="FF0000"/>
                </a:solidFill>
              </a:rPr>
              <a:t>Facing 192nd </a:t>
            </a:r>
            <a:r>
              <a:rPr lang="en-US" sz="1600" dirty="0" err="1">
                <a:solidFill>
                  <a:srgbClr val="FF0000"/>
                </a:solidFill>
              </a:rPr>
              <a:t>st.</a:t>
            </a:r>
            <a:endParaRPr lang="ru-RU" sz="1600" dirty="0">
              <a:solidFill>
                <a:srgbClr val="FF0000"/>
              </a:solidFill>
            </a:endParaRPr>
          </a:p>
        </p:txBody>
      </p:sp>
      <p:cxnSp>
        <p:nvCxnSpPr>
          <p:cNvPr id="10" name="Прямая со стрелкой 9"/>
          <p:cNvCxnSpPr/>
          <p:nvPr/>
        </p:nvCxnSpPr>
        <p:spPr>
          <a:xfrm flipH="1">
            <a:off x="8074270" y="2343914"/>
            <a:ext cx="530178" cy="2021190"/>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3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43808" y="906779"/>
            <a:ext cx="8229600" cy="634082"/>
          </a:xfrm>
        </p:spPr>
        <p:txBody>
          <a:bodyPr/>
          <a:lstStyle/>
          <a:p>
            <a:r>
              <a:rPr lang="en-US" dirty="0"/>
              <a:t>Zoning regulations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11</a:t>
            </a:fld>
            <a:endParaRPr lang="ru-RU"/>
          </a:p>
        </p:txBody>
      </p:sp>
      <p:graphicFrame>
        <p:nvGraphicFramePr>
          <p:cNvPr id="6" name="Таблица 5"/>
          <p:cNvGraphicFramePr>
            <a:graphicFrameLocks noGrp="1"/>
          </p:cNvGraphicFramePr>
          <p:nvPr>
            <p:extLst>
              <p:ext uri="{D42A27DB-BD31-4B8C-83A1-F6EECF244321}">
                <p14:modId xmlns:p14="http://schemas.microsoft.com/office/powerpoint/2010/main" val="2217357721"/>
              </p:ext>
            </p:extLst>
          </p:nvPr>
        </p:nvGraphicFramePr>
        <p:xfrm>
          <a:off x="971600" y="2132856"/>
          <a:ext cx="7065370" cy="3695983"/>
        </p:xfrm>
        <a:graphic>
          <a:graphicData uri="http://schemas.openxmlformats.org/drawingml/2006/table">
            <a:tbl>
              <a:tblPr firstCol="1">
                <a:tableStyleId>{22838BEF-8BB2-4498-84A7-C5851F593DF1}</a:tableStyleId>
              </a:tblPr>
              <a:tblGrid>
                <a:gridCol w="2449832">
                  <a:extLst>
                    <a:ext uri="{9D8B030D-6E8A-4147-A177-3AD203B41FA5}">
                      <a16:colId xmlns:a16="http://schemas.microsoft.com/office/drawing/2014/main" val="20000"/>
                    </a:ext>
                  </a:extLst>
                </a:gridCol>
                <a:gridCol w="4615538">
                  <a:extLst>
                    <a:ext uri="{9D8B030D-6E8A-4147-A177-3AD203B41FA5}">
                      <a16:colId xmlns:a16="http://schemas.microsoft.com/office/drawing/2014/main" val="20001"/>
                    </a:ext>
                  </a:extLst>
                </a:gridCol>
              </a:tblGrid>
              <a:tr h="238907">
                <a:tc>
                  <a:txBody>
                    <a:bodyPr/>
                    <a:lstStyle/>
                    <a:p>
                      <a:pPr marL="0" marR="0">
                        <a:spcBef>
                          <a:spcPts val="0"/>
                        </a:spcBef>
                        <a:spcAft>
                          <a:spcPts val="0"/>
                        </a:spcAft>
                      </a:pPr>
                      <a:r>
                        <a:rPr lang="en-US" sz="1400" noProof="0" dirty="0">
                          <a:effectLst/>
                        </a:rPr>
                        <a:t>Functional zone</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R (Residential)</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0"/>
                  </a:ext>
                </a:extLst>
              </a:tr>
              <a:tr h="365978">
                <a:tc>
                  <a:txBody>
                    <a:bodyPr/>
                    <a:lstStyle/>
                    <a:p>
                      <a:pPr marL="0" marR="0">
                        <a:spcBef>
                          <a:spcPts val="0"/>
                        </a:spcBef>
                        <a:spcAft>
                          <a:spcPts val="0"/>
                        </a:spcAft>
                      </a:pPr>
                      <a:r>
                        <a:rPr lang="en-US" sz="1400" noProof="0" dirty="0">
                          <a:effectLst/>
                        </a:rPr>
                        <a:t>Townhouses</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Permitted by right, except for on ground level garages facing 192</a:t>
                      </a:r>
                      <a:r>
                        <a:rPr lang="en-US" sz="1400" baseline="30000" noProof="0" dirty="0">
                          <a:effectLst/>
                        </a:rPr>
                        <a:t>nd</a:t>
                      </a:r>
                      <a:r>
                        <a:rPr lang="en-US" sz="1400" noProof="0" dirty="0">
                          <a:effectLst/>
                        </a:rPr>
                        <a:t> St</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1"/>
                  </a:ext>
                </a:extLst>
              </a:tr>
              <a:tr h="516675">
                <a:tc>
                  <a:txBody>
                    <a:bodyPr/>
                    <a:lstStyle/>
                    <a:p>
                      <a:pPr marL="0" marR="0">
                        <a:spcBef>
                          <a:spcPts val="0"/>
                        </a:spcBef>
                        <a:spcAft>
                          <a:spcPts val="0"/>
                        </a:spcAft>
                      </a:pPr>
                      <a:r>
                        <a:rPr lang="en-US" sz="1400" noProof="0" dirty="0">
                          <a:effectLst/>
                        </a:rPr>
                        <a:t>Commercial uses</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Not permitted</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2"/>
                  </a:ext>
                </a:extLst>
              </a:tr>
              <a:tr h="344450">
                <a:tc>
                  <a:txBody>
                    <a:bodyPr/>
                    <a:lstStyle/>
                    <a:p>
                      <a:pPr marL="0" marR="0">
                        <a:spcBef>
                          <a:spcPts val="0"/>
                        </a:spcBef>
                        <a:spcAft>
                          <a:spcPts val="0"/>
                        </a:spcAft>
                      </a:pPr>
                      <a:r>
                        <a:rPr lang="en-US" sz="1400" noProof="0" dirty="0">
                          <a:effectLst/>
                        </a:rPr>
                        <a:t>Density</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 Max</a:t>
                      </a:r>
                      <a:r>
                        <a:rPr lang="en-US" sz="1400" baseline="0" noProof="0" dirty="0">
                          <a:effectLst/>
                        </a:rPr>
                        <a:t>imum of 4 units permitted </a:t>
                      </a:r>
                      <a:endParaRPr lang="en-US" sz="1200" noProof="0" dirty="0">
                        <a:solidFill>
                          <a:srgbClr val="FF0000"/>
                        </a:solidFill>
                        <a:effectLst/>
                        <a:latin typeface="Calibri" charset="0"/>
                        <a:ea typeface="Calibri" charset="0"/>
                        <a:cs typeface="Times New Roman" charset="0"/>
                      </a:endParaRPr>
                    </a:p>
                  </a:txBody>
                  <a:tcPr/>
                </a:tc>
                <a:extLst>
                  <a:ext uri="{0D108BD9-81ED-4DB2-BD59-A6C34878D82A}">
                    <a16:rowId xmlns:a16="http://schemas.microsoft.com/office/drawing/2014/main" val="10003"/>
                  </a:ext>
                </a:extLst>
              </a:tr>
              <a:tr h="226334">
                <a:tc>
                  <a:txBody>
                    <a:bodyPr/>
                    <a:lstStyle/>
                    <a:p>
                      <a:pPr marL="0" marR="0">
                        <a:spcBef>
                          <a:spcPts val="0"/>
                        </a:spcBef>
                        <a:spcAft>
                          <a:spcPts val="0"/>
                        </a:spcAft>
                      </a:pPr>
                      <a:r>
                        <a:rPr lang="en-US" sz="1400" noProof="0" dirty="0">
                          <a:effectLst/>
                        </a:rPr>
                        <a:t>Building height</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Max 4</a:t>
                      </a:r>
                      <a:r>
                        <a:rPr lang="en-US" sz="1400" baseline="0" noProof="0" dirty="0">
                          <a:effectLst/>
                        </a:rPr>
                        <a:t> stories</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4"/>
                  </a:ext>
                </a:extLst>
              </a:tr>
              <a:tr h="376646">
                <a:tc>
                  <a:txBody>
                    <a:bodyPr/>
                    <a:lstStyle/>
                    <a:p>
                      <a:pPr marL="0" marR="0">
                        <a:spcBef>
                          <a:spcPts val="0"/>
                        </a:spcBef>
                        <a:spcAft>
                          <a:spcPts val="0"/>
                        </a:spcAft>
                      </a:pPr>
                      <a:r>
                        <a:rPr lang="en-US" sz="1400" noProof="0" dirty="0">
                          <a:effectLst/>
                        </a:rPr>
                        <a:t>Max floorplate</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 45,000 - for single mixed-use tower; 35,000 s.f. per tower when there are several towers on single site </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5"/>
                  </a:ext>
                </a:extLst>
              </a:tr>
              <a:tr h="226334">
                <a:tc>
                  <a:txBody>
                    <a:bodyPr/>
                    <a:lstStyle/>
                    <a:p>
                      <a:pPr marL="0" marR="0">
                        <a:spcBef>
                          <a:spcPts val="0"/>
                        </a:spcBef>
                        <a:spcAft>
                          <a:spcPts val="0"/>
                        </a:spcAft>
                      </a:pPr>
                      <a:r>
                        <a:rPr lang="en-US" sz="1400" noProof="0" dirty="0">
                          <a:effectLst/>
                        </a:rPr>
                        <a:t>Parking requirements:</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 </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6"/>
                  </a:ext>
                </a:extLst>
              </a:tr>
              <a:tr h="365978">
                <a:tc>
                  <a:txBody>
                    <a:bodyPr/>
                    <a:lstStyle/>
                    <a:p>
                      <a:pPr marL="457095" marR="0" lvl="1">
                        <a:spcBef>
                          <a:spcPts val="0"/>
                        </a:spcBef>
                        <a:spcAft>
                          <a:spcPts val="0"/>
                        </a:spcAft>
                      </a:pPr>
                      <a:r>
                        <a:rPr lang="en-US" sz="1400" noProof="0" dirty="0">
                          <a:effectLst/>
                        </a:rPr>
                        <a:t>Multifamily</a:t>
                      </a:r>
                      <a:endParaRPr lang="en-US" sz="1400" b="0"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min 2 spaces per unit</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7"/>
                  </a:ext>
                </a:extLst>
              </a:tr>
              <a:tr h="365978">
                <a:tc>
                  <a:txBody>
                    <a:bodyPr/>
                    <a:lstStyle/>
                    <a:p>
                      <a:pPr marL="0" marR="0">
                        <a:spcBef>
                          <a:spcPts val="0"/>
                        </a:spcBef>
                        <a:spcAft>
                          <a:spcPts val="0"/>
                        </a:spcAft>
                      </a:pPr>
                      <a:r>
                        <a:rPr lang="en-US" sz="1400" noProof="0" dirty="0">
                          <a:effectLst/>
                        </a:rPr>
                        <a:t>Is underground parking permitted?</a:t>
                      </a:r>
                      <a:endParaRPr lang="en-US" sz="1400" b="1" noProof="0" dirty="0">
                        <a:effectLst/>
                        <a:latin typeface="Calibri" charset="0"/>
                        <a:ea typeface="Calibri" charset="0"/>
                        <a:cs typeface="Times New Roman" charset="0"/>
                      </a:endParaRPr>
                    </a:p>
                  </a:txBody>
                  <a:tcPr/>
                </a:tc>
                <a:tc>
                  <a:txBody>
                    <a:bodyPr/>
                    <a:lstStyle/>
                    <a:p>
                      <a:pPr marL="0" marR="0">
                        <a:spcBef>
                          <a:spcPts val="0"/>
                        </a:spcBef>
                        <a:spcAft>
                          <a:spcPts val="0"/>
                        </a:spcAft>
                      </a:pPr>
                      <a:r>
                        <a:rPr lang="en-US" sz="1400" noProof="0" dirty="0">
                          <a:effectLst/>
                        </a:rPr>
                        <a:t>No explicit restrictions found in Broward county zoning regulations</a:t>
                      </a:r>
                      <a:endParaRPr lang="en-US" sz="1400" noProof="0" dirty="0">
                        <a:effectLst/>
                        <a:latin typeface="Calibri" charset="0"/>
                        <a:ea typeface="Calibri" charset="0"/>
                        <a:cs typeface="Times New Roman" charset="0"/>
                      </a:endParaRPr>
                    </a:p>
                  </a:txBody>
                  <a:tcPr/>
                </a:tc>
                <a:extLst>
                  <a:ext uri="{0D108BD9-81ED-4DB2-BD59-A6C34878D82A}">
                    <a16:rowId xmlns:a16="http://schemas.microsoft.com/office/drawing/2014/main" val="10008"/>
                  </a:ext>
                </a:extLst>
              </a:tr>
            </a:tbl>
          </a:graphicData>
        </a:graphic>
      </p:graphicFrame>
      <p:sp>
        <p:nvSpPr>
          <p:cNvPr id="7" name="Rectangle 1"/>
          <p:cNvSpPr>
            <a:spLocks noChangeArrowheads="1"/>
          </p:cNvSpPr>
          <p:nvPr/>
        </p:nvSpPr>
        <p:spPr bwMode="auto">
          <a:xfrm>
            <a:off x="628650" y="29527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97584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634082"/>
          </a:xfrm>
        </p:spPr>
        <p:txBody>
          <a:bodyPr/>
          <a:lstStyle/>
          <a:p>
            <a:pPr algn="ctr"/>
            <a:r>
              <a:rPr lang="en-US" dirty="0"/>
              <a:t>Architectural Drawings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12</a:t>
            </a:fld>
            <a:endParaRPr lang="ru-RU"/>
          </a:p>
        </p:txBody>
      </p:sp>
      <p:pic>
        <p:nvPicPr>
          <p:cNvPr id="6" name="Picture 5">
            <a:extLst>
              <a:ext uri="{FF2B5EF4-FFF2-40B4-BE49-F238E27FC236}">
                <a16:creationId xmlns:a16="http://schemas.microsoft.com/office/drawing/2014/main" id="{105AE463-F29E-0443-854C-439989C41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873" y="1479848"/>
            <a:ext cx="6856254" cy="5333528"/>
          </a:xfrm>
          <a:prstGeom prst="rect">
            <a:avLst/>
          </a:prstGeom>
        </p:spPr>
      </p:pic>
    </p:spTree>
    <p:extLst>
      <p:ext uri="{BB962C8B-B14F-4D97-AF65-F5344CB8AC3E}">
        <p14:creationId xmlns:p14="http://schemas.microsoft.com/office/powerpoint/2010/main" val="1765454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634082"/>
          </a:xfrm>
        </p:spPr>
        <p:txBody>
          <a:bodyPr/>
          <a:lstStyle/>
          <a:p>
            <a:pPr algn="ctr"/>
            <a:r>
              <a:rPr lang="en-US" dirty="0"/>
              <a:t>Architectural Drawings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13</a:t>
            </a:fld>
            <a:endParaRPr lang="ru-RU"/>
          </a:p>
        </p:txBody>
      </p:sp>
      <p:pic>
        <p:nvPicPr>
          <p:cNvPr id="5" name="Picture 4">
            <a:extLst>
              <a:ext uri="{FF2B5EF4-FFF2-40B4-BE49-F238E27FC236}">
                <a16:creationId xmlns:a16="http://schemas.microsoft.com/office/drawing/2014/main" id="{615BF58E-AC42-4348-8892-B45FBD88D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69" y="1473621"/>
            <a:ext cx="6762861" cy="5157192"/>
          </a:xfrm>
          <a:prstGeom prst="rect">
            <a:avLst/>
          </a:prstGeom>
        </p:spPr>
      </p:pic>
    </p:spTree>
    <p:extLst>
      <p:ext uri="{BB962C8B-B14F-4D97-AF65-F5344CB8AC3E}">
        <p14:creationId xmlns:p14="http://schemas.microsoft.com/office/powerpoint/2010/main" val="158433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634082"/>
          </a:xfrm>
        </p:spPr>
        <p:txBody>
          <a:bodyPr/>
          <a:lstStyle/>
          <a:p>
            <a:pPr algn="ctr"/>
            <a:r>
              <a:rPr lang="en-US" dirty="0"/>
              <a:t>Architectural Drawings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14</a:t>
            </a:fld>
            <a:endParaRPr lang="ru-RU"/>
          </a:p>
        </p:txBody>
      </p:sp>
      <p:pic>
        <p:nvPicPr>
          <p:cNvPr id="5" name="Picture 4">
            <a:extLst>
              <a:ext uri="{FF2B5EF4-FFF2-40B4-BE49-F238E27FC236}">
                <a16:creationId xmlns:a16="http://schemas.microsoft.com/office/drawing/2014/main" id="{592A2CE6-77A3-AD4A-BF26-A978C7F76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138" y="1412776"/>
            <a:ext cx="6713723" cy="4965962"/>
          </a:xfrm>
          <a:prstGeom prst="rect">
            <a:avLst/>
          </a:prstGeom>
        </p:spPr>
      </p:pic>
    </p:spTree>
    <p:extLst>
      <p:ext uri="{BB962C8B-B14F-4D97-AF65-F5344CB8AC3E}">
        <p14:creationId xmlns:p14="http://schemas.microsoft.com/office/powerpoint/2010/main" val="879674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608" y="266502"/>
            <a:ext cx="8229600" cy="706090"/>
          </a:xfrm>
        </p:spPr>
        <p:txBody>
          <a:bodyPr/>
          <a:lstStyle/>
          <a:p>
            <a:r>
              <a:rPr lang="en-US" dirty="0"/>
              <a:t>Development pro forma: cost assumptions</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15</a:t>
            </a:fld>
            <a:endParaRPr lang="ru-RU"/>
          </a:p>
        </p:txBody>
      </p:sp>
      <p:sp>
        <p:nvSpPr>
          <p:cNvPr id="8" name="TextBox 7"/>
          <p:cNvSpPr txBox="1"/>
          <p:nvPr/>
        </p:nvSpPr>
        <p:spPr>
          <a:xfrm>
            <a:off x="457200" y="6581001"/>
            <a:ext cx="4408643" cy="276999"/>
          </a:xfrm>
          <a:prstGeom prst="rect">
            <a:avLst/>
          </a:prstGeom>
          <a:noFill/>
        </p:spPr>
        <p:txBody>
          <a:bodyPr wrap="none" rtlCol="0">
            <a:spAutoFit/>
          </a:bodyPr>
          <a:lstStyle/>
          <a:p>
            <a:r>
              <a:rPr lang="en-US" sz="1200" i="1" dirty="0">
                <a:solidFill>
                  <a:schemeClr val="bg1">
                    <a:lumMod val="65000"/>
                  </a:schemeClr>
                </a:solidFill>
              </a:rPr>
              <a:t>Source: RSMeans Cost Data Books, expert opinion, market evidence</a:t>
            </a:r>
            <a:endParaRPr lang="ru-RU" sz="1200" i="1" dirty="0">
              <a:solidFill>
                <a:schemeClr val="bg1">
                  <a:lumMod val="65000"/>
                </a:schemeClr>
              </a:solidFill>
            </a:endParaRPr>
          </a:p>
        </p:txBody>
      </p:sp>
      <p:pic>
        <p:nvPicPr>
          <p:cNvPr id="6" name="Picture 5">
            <a:extLst>
              <a:ext uri="{FF2B5EF4-FFF2-40B4-BE49-F238E27FC236}">
                <a16:creationId xmlns:a16="http://schemas.microsoft.com/office/drawing/2014/main" id="{3006F59B-4A2F-1447-84F7-4B6288ED6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80" y="1066055"/>
            <a:ext cx="3221756" cy="5163287"/>
          </a:xfrm>
          <a:prstGeom prst="rect">
            <a:avLst/>
          </a:prstGeom>
        </p:spPr>
      </p:pic>
      <p:pic>
        <p:nvPicPr>
          <p:cNvPr id="10" name="Picture 9">
            <a:extLst>
              <a:ext uri="{FF2B5EF4-FFF2-40B4-BE49-F238E27FC236}">
                <a16:creationId xmlns:a16="http://schemas.microsoft.com/office/drawing/2014/main" id="{D6476AF8-50BA-4F48-8969-EC8894D36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196752"/>
            <a:ext cx="3960440" cy="4608322"/>
          </a:xfrm>
          <a:prstGeom prst="rect">
            <a:avLst/>
          </a:prstGeom>
        </p:spPr>
      </p:pic>
    </p:spTree>
    <p:extLst>
      <p:ext uri="{BB962C8B-B14F-4D97-AF65-F5344CB8AC3E}">
        <p14:creationId xmlns:p14="http://schemas.microsoft.com/office/powerpoint/2010/main" val="63631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59832" y="3068960"/>
            <a:ext cx="8229600" cy="508918"/>
          </a:xfrm>
        </p:spPr>
        <p:txBody>
          <a:bodyPr/>
          <a:lstStyle/>
          <a:p>
            <a:pPr marL="461963" indent="-450850"/>
            <a:r>
              <a:rPr lang="en-US" sz="3200" dirty="0">
                <a:solidFill>
                  <a:schemeClr val="tx2"/>
                </a:solidFill>
                <a:latin typeface="+mj-lt"/>
                <a:cs typeface="+mj-cs"/>
              </a:rPr>
              <a:t>3. Conclusions</a:t>
            </a:r>
            <a:endParaRPr lang="ru-RU" sz="3200" dirty="0">
              <a:solidFill>
                <a:schemeClr val="tx2"/>
              </a:solidFill>
              <a:latin typeface="+mj-lt"/>
              <a:cs typeface="+mj-cs"/>
            </a:endParaRPr>
          </a:p>
        </p:txBody>
      </p:sp>
      <p:sp>
        <p:nvSpPr>
          <p:cNvPr id="4" name="Номер слайда 3"/>
          <p:cNvSpPr>
            <a:spLocks noGrp="1"/>
          </p:cNvSpPr>
          <p:nvPr>
            <p:ph type="sldNum" sz="quarter" idx="12"/>
          </p:nvPr>
        </p:nvSpPr>
        <p:spPr/>
        <p:txBody>
          <a:bodyPr/>
          <a:lstStyle/>
          <a:p>
            <a:fld id="{C63C35EC-2650-474C-A6EB-7B797118152D}" type="slidenum">
              <a:rPr lang="ru-RU" smtClean="0"/>
              <a:pPr/>
              <a:t>16</a:t>
            </a:fld>
            <a:endParaRPr lang="ru-RU"/>
          </a:p>
        </p:txBody>
      </p:sp>
    </p:spTree>
    <p:extLst>
      <p:ext uri="{BB962C8B-B14F-4D97-AF65-F5344CB8AC3E}">
        <p14:creationId xmlns:p14="http://schemas.microsoft.com/office/powerpoint/2010/main" val="21014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600" y="908720"/>
            <a:ext cx="8229600" cy="672034"/>
          </a:xfrm>
        </p:spPr>
        <p:txBody>
          <a:bodyPr/>
          <a:lstStyle/>
          <a:p>
            <a:r>
              <a:rPr lang="en-US" dirty="0"/>
              <a:t>Optimized development concept</a:t>
            </a:r>
            <a:endParaRPr lang="ru-RU" dirty="0"/>
          </a:p>
        </p:txBody>
      </p:sp>
      <p:sp>
        <p:nvSpPr>
          <p:cNvPr id="3" name="Объект 2"/>
          <p:cNvSpPr>
            <a:spLocks noGrp="1"/>
          </p:cNvSpPr>
          <p:nvPr>
            <p:ph idx="1"/>
          </p:nvPr>
        </p:nvSpPr>
        <p:spPr>
          <a:xfrm>
            <a:off x="442437" y="2420888"/>
            <a:ext cx="8229600" cy="4857403"/>
          </a:xfrm>
        </p:spPr>
        <p:txBody>
          <a:bodyPr>
            <a:normAutofit/>
          </a:bodyPr>
          <a:lstStyle/>
          <a:p>
            <a:pPr>
              <a:lnSpc>
                <a:spcPct val="114000"/>
              </a:lnSpc>
              <a:spcBef>
                <a:spcPts val="900"/>
              </a:spcBef>
            </a:pPr>
            <a:r>
              <a:rPr lang="en-US" sz="1600" b="1" dirty="0"/>
              <a:t>The project appears feasible under the market-justified cost and revenue assumptions and with the preliminary development concept in mind. </a:t>
            </a:r>
            <a:r>
              <a:rPr lang="en-US" sz="1600" dirty="0"/>
              <a:t>Scenario reflecting preliminary concept drawings achieves IRR of 22.39% with land acquisition price of $ 400,000 as indicated by investor.</a:t>
            </a:r>
          </a:p>
          <a:p>
            <a:pPr>
              <a:lnSpc>
                <a:spcPct val="114000"/>
              </a:lnSpc>
              <a:spcBef>
                <a:spcPts val="900"/>
              </a:spcBef>
            </a:pPr>
            <a:r>
              <a:rPr lang="en-US" sz="1600" dirty="0"/>
              <a:t>It is recommended to develop parcel simultaneously without phasing the 4 townhouses project. Such development volume can reasonably be absorbed within single development cycle (i.e. 12 month for construction and 6 month after construction completion).</a:t>
            </a:r>
          </a:p>
        </p:txBody>
      </p:sp>
      <p:sp>
        <p:nvSpPr>
          <p:cNvPr id="4" name="Номер слайда 3"/>
          <p:cNvSpPr>
            <a:spLocks noGrp="1"/>
          </p:cNvSpPr>
          <p:nvPr>
            <p:ph type="sldNum" sz="quarter" idx="12"/>
          </p:nvPr>
        </p:nvSpPr>
        <p:spPr/>
        <p:txBody>
          <a:bodyPr/>
          <a:lstStyle/>
          <a:p>
            <a:fld id="{C63C35EC-2650-474C-A6EB-7B797118152D}" type="slidenum">
              <a:rPr lang="ru-RU" smtClean="0"/>
              <a:pPr/>
              <a:t>17</a:t>
            </a:fld>
            <a:endParaRPr lang="ru-RU"/>
          </a:p>
        </p:txBody>
      </p:sp>
    </p:spTree>
    <p:extLst>
      <p:ext uri="{BB962C8B-B14F-4D97-AF65-F5344CB8AC3E}">
        <p14:creationId xmlns:p14="http://schemas.microsoft.com/office/powerpoint/2010/main" val="234787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426" y="6267792"/>
            <a:ext cx="577079" cy="534462"/>
          </a:xfrm>
          <a:prstGeom prst="rect">
            <a:avLst/>
          </a:prstGeom>
        </p:spPr>
      </p:pic>
      <p:sp>
        <p:nvSpPr>
          <p:cNvPr id="3" name="Rectangle 2"/>
          <p:cNvSpPr/>
          <p:nvPr/>
        </p:nvSpPr>
        <p:spPr>
          <a:xfrm>
            <a:off x="13635" y="6267792"/>
            <a:ext cx="8469884" cy="646331"/>
          </a:xfrm>
          <a:prstGeom prst="rect">
            <a:avLst/>
          </a:prstGeom>
        </p:spPr>
        <p:txBody>
          <a:bodyPr wrap="none">
            <a:spAutoFit/>
          </a:bodyPr>
          <a:lstStyle/>
          <a:p>
            <a:pPr algn="ctr"/>
            <a:r>
              <a:rPr lang="en-US" sz="1200" dirty="0">
                <a:solidFill>
                  <a:schemeClr val="bg1">
                    <a:lumMod val="50000"/>
                  </a:schemeClr>
                </a:solidFill>
                <a:latin typeface="Avenir Book" charset="0"/>
                <a:ea typeface="Avenir Book" charset="0"/>
                <a:cs typeface="Avenir Book" charset="0"/>
              </a:rPr>
              <a:t>© 2018 Vera Realty. All rights reserved.</a:t>
            </a:r>
          </a:p>
          <a:p>
            <a:pPr algn="ctr"/>
            <a:r>
              <a:rPr lang="en-US" sz="1200" dirty="0">
                <a:solidFill>
                  <a:schemeClr val="bg1">
                    <a:lumMod val="50000"/>
                  </a:schemeClr>
                </a:solidFill>
              </a:rPr>
              <a:t>The information and projections are indicative only and do not constitute a forecast of the actual income, profits, returns or cash flow.</a:t>
            </a:r>
          </a:p>
          <a:p>
            <a:pPr algn="ctr"/>
            <a:endParaRPr lang="en-US" sz="1200" dirty="0">
              <a:solidFill>
                <a:schemeClr val="bg1">
                  <a:lumMod val="50000"/>
                </a:schemeClr>
              </a:solidFill>
              <a:latin typeface="Avenir Book" charset="0"/>
              <a:ea typeface="Avenir Book" charset="0"/>
              <a:cs typeface="Avenir Book" charset="0"/>
            </a:endParaRPr>
          </a:p>
        </p:txBody>
      </p:sp>
      <p:sp>
        <p:nvSpPr>
          <p:cNvPr id="6" name="Title 5"/>
          <p:cNvSpPr>
            <a:spLocks noGrp="1"/>
          </p:cNvSpPr>
          <p:nvPr>
            <p:ph type="title"/>
          </p:nvPr>
        </p:nvSpPr>
        <p:spPr>
          <a:xfrm>
            <a:off x="1431049" y="188640"/>
            <a:ext cx="6343672" cy="709865"/>
          </a:xfrm>
        </p:spPr>
        <p:txBody>
          <a:bodyPr/>
          <a:lstStyle/>
          <a:p>
            <a:pPr algn="ctr"/>
            <a:r>
              <a:rPr lang="en-US" sz="4000" dirty="0">
                <a:latin typeface="Avenir Book" charset="0"/>
                <a:ea typeface="Avenir Book" charset="0"/>
                <a:cs typeface="Avenir Book" charset="0"/>
              </a:rPr>
              <a:t>Contacts</a:t>
            </a:r>
          </a:p>
        </p:txBody>
      </p:sp>
      <p:sp>
        <p:nvSpPr>
          <p:cNvPr id="5" name="TextBox 4"/>
          <p:cNvSpPr txBox="1"/>
          <p:nvPr/>
        </p:nvSpPr>
        <p:spPr>
          <a:xfrm>
            <a:off x="1381344" y="4522530"/>
            <a:ext cx="6165287" cy="1200329"/>
          </a:xfrm>
          <a:prstGeom prst="rect">
            <a:avLst/>
          </a:prstGeom>
          <a:noFill/>
        </p:spPr>
        <p:txBody>
          <a:bodyPr wrap="square" rtlCol="0">
            <a:spAutoFit/>
          </a:bodyPr>
          <a:lstStyle/>
          <a:p>
            <a:pPr algn="ctr"/>
            <a:r>
              <a:rPr lang="en-US" dirty="0">
                <a:solidFill>
                  <a:srgbClr val="7A899D"/>
                </a:solidFill>
                <a:latin typeface="Avenir Book" charset="0"/>
                <a:ea typeface="Avenir Book" charset="0"/>
                <a:cs typeface="Avenir Book" charset="0"/>
                <a:hlinkClick r:id="rId3"/>
              </a:rPr>
              <a:t>www.verarealty.com</a:t>
            </a:r>
            <a:endParaRPr lang="en-US" dirty="0">
              <a:solidFill>
                <a:srgbClr val="7A899D"/>
              </a:solidFill>
              <a:latin typeface="Avenir Book" charset="0"/>
              <a:ea typeface="Avenir Book" charset="0"/>
              <a:cs typeface="Avenir Book" charset="0"/>
            </a:endParaRPr>
          </a:p>
          <a:p>
            <a:pPr algn="ctr"/>
            <a:r>
              <a:rPr lang="en-US" dirty="0">
                <a:solidFill>
                  <a:srgbClr val="7A899D"/>
                </a:solidFill>
                <a:latin typeface="Avenir Book" charset="0"/>
                <a:ea typeface="Avenir Book" charset="0"/>
                <a:cs typeface="Avenir Book" charset="0"/>
              </a:rPr>
              <a:t>Office:1.305.833.33.03</a:t>
            </a:r>
          </a:p>
          <a:p>
            <a:pPr algn="ctr"/>
            <a:r>
              <a:rPr lang="en-US" dirty="0">
                <a:solidFill>
                  <a:srgbClr val="7A899D"/>
                </a:solidFill>
                <a:latin typeface="Avenir Book" charset="0"/>
                <a:ea typeface="Avenir Book" charset="0"/>
                <a:cs typeface="Avenir Book" charset="0"/>
              </a:rPr>
              <a:t>Cell: 1.352.222.25.26</a:t>
            </a:r>
          </a:p>
          <a:p>
            <a:pPr algn="ctr"/>
            <a:r>
              <a:rPr lang="en-US" dirty="0">
                <a:solidFill>
                  <a:srgbClr val="7A899D"/>
                </a:solidFill>
                <a:latin typeface="Avenir Book" charset="0"/>
                <a:ea typeface="Avenir Book" charset="0"/>
                <a:cs typeface="Avenir Book" charset="0"/>
              </a:rPr>
              <a:t>Email: </a:t>
            </a:r>
            <a:r>
              <a:rPr lang="en-US" dirty="0" err="1">
                <a:solidFill>
                  <a:srgbClr val="7A899D"/>
                </a:solidFill>
                <a:latin typeface="Avenir Book" charset="0"/>
                <a:ea typeface="Avenir Book" charset="0"/>
                <a:cs typeface="Avenir Book" charset="0"/>
              </a:rPr>
              <a:t>nick@verarealty.com</a:t>
            </a:r>
            <a:endParaRPr lang="en-US" dirty="0">
              <a:solidFill>
                <a:srgbClr val="7A899D"/>
              </a:solidFill>
              <a:latin typeface="Avenir Book" charset="0"/>
              <a:ea typeface="Avenir Book" charset="0"/>
              <a:cs typeface="Avenir Book" charset="0"/>
            </a:endParaRPr>
          </a:p>
        </p:txBody>
      </p:sp>
      <p:sp>
        <p:nvSpPr>
          <p:cNvPr id="7" name="TextBox 6"/>
          <p:cNvSpPr txBox="1"/>
          <p:nvPr/>
        </p:nvSpPr>
        <p:spPr>
          <a:xfrm>
            <a:off x="1547664" y="2348880"/>
            <a:ext cx="5832648" cy="1200329"/>
          </a:xfrm>
          <a:prstGeom prst="rect">
            <a:avLst/>
          </a:prstGeom>
          <a:noFill/>
        </p:spPr>
        <p:txBody>
          <a:bodyPr wrap="square" rtlCol="0">
            <a:spAutoFit/>
          </a:bodyPr>
          <a:lstStyle/>
          <a:p>
            <a:pPr algn="ctr"/>
            <a:r>
              <a:rPr lang="en-US" sz="2400" dirty="0">
                <a:solidFill>
                  <a:srgbClr val="4F81BD"/>
                </a:solidFill>
                <a:latin typeface="Trebuchet MS" pitchFamily="34" charset="0"/>
              </a:rPr>
              <a:t>Presented by Nick Polyushkin</a:t>
            </a:r>
          </a:p>
          <a:p>
            <a:pPr algn="ctr"/>
            <a:endParaRPr lang="en-US" sz="2400" dirty="0">
              <a:solidFill>
                <a:srgbClr val="4F81BD"/>
              </a:solidFill>
              <a:latin typeface="Trebuchet MS" pitchFamily="34" charset="0"/>
            </a:endParaRPr>
          </a:p>
          <a:p>
            <a:pPr algn="ctr"/>
            <a:r>
              <a:rPr lang="en-US" sz="2400" dirty="0">
                <a:solidFill>
                  <a:srgbClr val="4F81BD"/>
                </a:solidFill>
                <a:latin typeface="Trebuchet MS" pitchFamily="34" charset="0"/>
              </a:rPr>
              <a:t>Managing Broker with Vera Realty</a:t>
            </a:r>
          </a:p>
        </p:txBody>
      </p:sp>
    </p:spTree>
    <p:extLst>
      <p:ext uri="{BB962C8B-B14F-4D97-AF65-F5344CB8AC3E}">
        <p14:creationId xmlns:p14="http://schemas.microsoft.com/office/powerpoint/2010/main" val="189720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ctrTitle" idx="4294967295"/>
          </p:nvPr>
        </p:nvSpPr>
        <p:spPr>
          <a:xfrm>
            <a:off x="-468560" y="866968"/>
            <a:ext cx="9036496" cy="1363506"/>
          </a:xfrm>
          <a:prstGeom prst="rect">
            <a:avLst/>
          </a:prstGeom>
        </p:spPr>
        <p:txBody>
          <a:bodyPr/>
          <a:lstStyle/>
          <a:p>
            <a:pPr indent="1257300"/>
            <a:r>
              <a:rPr lang="en-US" dirty="0">
                <a:solidFill>
                  <a:schemeClr val="tx2"/>
                </a:solidFill>
                <a:latin typeface="+mn-lt"/>
              </a:rPr>
              <a:t>REAL ESTATE DEVELOPMENT </a:t>
            </a:r>
            <a:br>
              <a:rPr lang="en-US" dirty="0">
                <a:solidFill>
                  <a:schemeClr val="tx2"/>
                </a:solidFill>
                <a:latin typeface="+mn-lt"/>
              </a:rPr>
            </a:br>
            <a:r>
              <a:rPr lang="en-US" dirty="0">
                <a:solidFill>
                  <a:schemeClr val="tx2"/>
                </a:solidFill>
                <a:latin typeface="+mn-lt"/>
              </a:rPr>
              <a:t>	     PROJECT IN FLORIDA, USA</a:t>
            </a:r>
            <a:endParaRPr lang="ru-RU" dirty="0">
              <a:solidFill>
                <a:schemeClr val="tx2"/>
              </a:solidFill>
              <a:latin typeface="+mn-lt"/>
            </a:endParaRPr>
          </a:p>
        </p:txBody>
      </p:sp>
      <p:sp>
        <p:nvSpPr>
          <p:cNvPr id="5" name="TextBox 4"/>
          <p:cNvSpPr txBox="1"/>
          <p:nvPr/>
        </p:nvSpPr>
        <p:spPr>
          <a:xfrm>
            <a:off x="7296304" y="6228020"/>
            <a:ext cx="1146468" cy="369332"/>
          </a:xfrm>
          <a:prstGeom prst="rect">
            <a:avLst/>
          </a:prstGeom>
          <a:noFill/>
        </p:spPr>
        <p:txBody>
          <a:bodyPr wrap="none" rtlCol="0">
            <a:spAutoFit/>
          </a:bodyPr>
          <a:lstStyle/>
          <a:p>
            <a:r>
              <a:rPr lang="en-US" dirty="0">
                <a:solidFill>
                  <a:schemeClr val="tx2"/>
                </a:solidFill>
              </a:rPr>
              <a:t>April 2019</a:t>
            </a:r>
            <a:endParaRPr lang="ru-RU"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32" y="2996951"/>
            <a:ext cx="3275856" cy="1160199"/>
          </a:xfrm>
          <a:prstGeom prst="rect">
            <a:avLst/>
          </a:prstGeom>
        </p:spPr>
      </p:pic>
      <p:pic>
        <p:nvPicPr>
          <p:cNvPr id="7" name="Picture 6" descr="A drawing of a person&#10;&#10;Description automatically generated">
            <a:extLst>
              <a:ext uri="{FF2B5EF4-FFF2-40B4-BE49-F238E27FC236}">
                <a16:creationId xmlns:a16="http://schemas.microsoft.com/office/drawing/2014/main" id="{A918A672-2EEA-B24E-AA8F-4FE293064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202400"/>
            <a:ext cx="3543300" cy="749300"/>
          </a:xfrm>
          <a:prstGeom prst="rect">
            <a:avLst/>
          </a:prstGeom>
        </p:spPr>
      </p:pic>
    </p:spTree>
    <p:extLst>
      <p:ext uri="{BB962C8B-B14F-4D97-AF65-F5344CB8AC3E}">
        <p14:creationId xmlns:p14="http://schemas.microsoft.com/office/powerpoint/2010/main" val="242203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9"/>
            <a:ext cx="8229600" cy="634082"/>
          </a:xfrm>
        </p:spPr>
        <p:txBody>
          <a:bodyPr>
            <a:normAutofit/>
          </a:bodyPr>
          <a:lstStyle/>
          <a:p>
            <a:r>
              <a:rPr lang="en-US" dirty="0"/>
              <a:t>Contents</a:t>
            </a:r>
            <a:endParaRPr lang="ru-RU" dirty="0"/>
          </a:p>
        </p:txBody>
      </p:sp>
      <p:sp>
        <p:nvSpPr>
          <p:cNvPr id="3" name="Содержимое 2"/>
          <p:cNvSpPr>
            <a:spLocks noGrp="1"/>
          </p:cNvSpPr>
          <p:nvPr>
            <p:ph idx="1"/>
          </p:nvPr>
        </p:nvSpPr>
        <p:spPr>
          <a:xfrm>
            <a:off x="457200" y="1197346"/>
            <a:ext cx="8229600" cy="5250906"/>
          </a:xfrm>
        </p:spPr>
        <p:txBody>
          <a:bodyPr>
            <a:noAutofit/>
          </a:bodyPr>
          <a:lstStyle/>
          <a:p>
            <a:endParaRPr lang="en-US" sz="1600" dirty="0"/>
          </a:p>
          <a:p>
            <a:pPr marL="0" indent="0">
              <a:buNone/>
            </a:pPr>
            <a:r>
              <a:rPr lang="en-US" sz="1600" dirty="0"/>
              <a:t>Aventura Quattro</a:t>
            </a:r>
          </a:p>
          <a:p>
            <a:pPr marL="0" indent="0">
              <a:buNone/>
            </a:pPr>
            <a:r>
              <a:rPr lang="en-US" sz="1600" dirty="0"/>
              <a:t>		</a:t>
            </a:r>
          </a:p>
          <a:p>
            <a:r>
              <a:rPr lang="en-US" sz="1600" dirty="0"/>
              <a:t>Project summary and concept 				</a:t>
            </a:r>
          </a:p>
          <a:p>
            <a:endParaRPr lang="en-US" sz="1600" dirty="0"/>
          </a:p>
          <a:p>
            <a:r>
              <a:rPr lang="en-US" sz="1600" dirty="0"/>
              <a:t>Market evidence and development pro forma 			</a:t>
            </a:r>
          </a:p>
          <a:p>
            <a:endParaRPr lang="en-US" sz="1600" dirty="0"/>
          </a:p>
          <a:p>
            <a:r>
              <a:rPr lang="en-US" sz="1600" dirty="0"/>
              <a:t>Conclusions and development recommendations</a:t>
            </a:r>
          </a:p>
        </p:txBody>
      </p:sp>
      <p:sp>
        <p:nvSpPr>
          <p:cNvPr id="4" name="Номер слайда 3"/>
          <p:cNvSpPr>
            <a:spLocks noGrp="1"/>
          </p:cNvSpPr>
          <p:nvPr>
            <p:ph type="sldNum" sz="quarter" idx="12"/>
          </p:nvPr>
        </p:nvSpPr>
        <p:spPr/>
        <p:txBody>
          <a:bodyPr/>
          <a:lstStyle/>
          <a:p>
            <a:fld id="{C63C35EC-2650-474C-A6EB-7B797118152D}" type="slidenum">
              <a:rPr lang="ru-RU" smtClean="0"/>
              <a:t>3</a:t>
            </a:fld>
            <a:endParaRPr lang="ru-RU"/>
          </a:p>
        </p:txBody>
      </p:sp>
    </p:spTree>
    <p:extLst>
      <p:ext uri="{BB962C8B-B14F-4D97-AF65-F5344CB8AC3E}">
        <p14:creationId xmlns:p14="http://schemas.microsoft.com/office/powerpoint/2010/main" val="62386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2708920"/>
            <a:ext cx="8331426" cy="1224136"/>
          </a:xfrm>
        </p:spPr>
        <p:txBody>
          <a:bodyPr/>
          <a:lstStyle/>
          <a:p>
            <a:pPr indent="11113"/>
            <a:r>
              <a:rPr lang="en-US" sz="3200" dirty="0">
                <a:solidFill>
                  <a:schemeClr val="tx2"/>
                </a:solidFill>
                <a:latin typeface="+mj-lt"/>
                <a:cs typeface="+mj-cs"/>
              </a:rPr>
              <a:t>1. Project summary and preliminary concept</a:t>
            </a:r>
            <a:br>
              <a:rPr lang="en-US" sz="3200" dirty="0">
                <a:solidFill>
                  <a:schemeClr val="tx2"/>
                </a:solidFill>
                <a:latin typeface="+mj-lt"/>
                <a:cs typeface="+mj-cs"/>
              </a:rPr>
            </a:br>
            <a:r>
              <a:rPr lang="en-US" sz="3200" dirty="0">
                <a:solidFill>
                  <a:schemeClr val="tx2"/>
                </a:solidFill>
                <a:latin typeface="+mj-lt"/>
                <a:cs typeface="+mj-cs"/>
              </a:rPr>
              <a:t>	for Aventura Quattro</a:t>
            </a:r>
            <a:endParaRPr lang="ru-RU" sz="3200" dirty="0">
              <a:solidFill>
                <a:schemeClr val="tx2"/>
              </a:solidFill>
              <a:latin typeface="+mj-lt"/>
              <a:cs typeface="+mj-cs"/>
            </a:endParaRPr>
          </a:p>
        </p:txBody>
      </p:sp>
      <p:sp>
        <p:nvSpPr>
          <p:cNvPr id="4" name="Номер слайда 3"/>
          <p:cNvSpPr>
            <a:spLocks noGrp="1"/>
          </p:cNvSpPr>
          <p:nvPr>
            <p:ph type="sldNum" sz="quarter" idx="12"/>
          </p:nvPr>
        </p:nvSpPr>
        <p:spPr/>
        <p:txBody>
          <a:bodyPr/>
          <a:lstStyle/>
          <a:p>
            <a:fld id="{C63C35EC-2650-474C-A6EB-7B797118152D}" type="slidenum">
              <a:rPr lang="ru-RU" smtClean="0"/>
              <a:pPr/>
              <a:t>4</a:t>
            </a:fld>
            <a:endParaRPr lang="ru-RU"/>
          </a:p>
        </p:txBody>
      </p:sp>
      <p:sp>
        <p:nvSpPr>
          <p:cNvPr id="7" name="Подзаголовок 2">
            <a:extLst>
              <a:ext uri="{FF2B5EF4-FFF2-40B4-BE49-F238E27FC236}">
                <a16:creationId xmlns:a16="http://schemas.microsoft.com/office/drawing/2014/main" id="{3A27D605-5749-BF49-9BC8-E0482A4DFBFC}"/>
              </a:ext>
            </a:extLst>
          </p:cNvPr>
          <p:cNvSpPr txBox="1">
            <a:spLocks/>
          </p:cNvSpPr>
          <p:nvPr/>
        </p:nvSpPr>
        <p:spPr>
          <a:xfrm>
            <a:off x="0" y="4200800"/>
            <a:ext cx="7884368" cy="863327"/>
          </a:xfrm>
          <a:prstGeom prst="rect">
            <a:avLst/>
          </a:prstGeom>
          <a:solidFill>
            <a:schemeClr val="bg1">
              <a:alpha val="47000"/>
            </a:schemeClr>
          </a:solidFill>
        </p:spPr>
        <p:txBody>
          <a:bodyPr>
            <a:noAutofit/>
          </a:bodyPr>
          <a:lstStyle>
            <a:lvl1pPr marL="342821" indent="-342821" algn="l" defTabSz="91419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80" indent="-285684" algn="l" defTabSz="91419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38" indent="-228548" algn="l" defTabSz="91419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32"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2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22"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11"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07" indent="-228548" algn="l" defTabSz="9141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57011" lvl="3" indent="0" algn="ctr">
              <a:spcBef>
                <a:spcPts val="300"/>
              </a:spcBef>
              <a:buFont typeface="Arial" pitchFamily="34" charset="0"/>
              <a:buNone/>
            </a:pPr>
            <a:r>
              <a:rPr lang="en-US" sz="1600" b="1">
                <a:solidFill>
                  <a:schemeClr val="tx2"/>
                </a:solidFill>
              </a:rPr>
              <a:t>Townhouses residential development project</a:t>
            </a:r>
          </a:p>
          <a:p>
            <a:pPr marL="1257011" lvl="3" indent="0" algn="ctr">
              <a:spcBef>
                <a:spcPts val="300"/>
              </a:spcBef>
              <a:buFont typeface="Arial" pitchFamily="34" charset="0"/>
              <a:buNone/>
            </a:pPr>
            <a:r>
              <a:rPr lang="en-US" sz="1600" b="1">
                <a:solidFill>
                  <a:schemeClr val="tx2"/>
                </a:solidFill>
              </a:rPr>
              <a:t>in Ojus Urban District, Florida</a:t>
            </a:r>
            <a:endParaRPr lang="ru-RU" sz="1600" dirty="0">
              <a:solidFill>
                <a:schemeClr val="tx2"/>
              </a:solidFill>
            </a:endParaRPr>
          </a:p>
        </p:txBody>
      </p:sp>
    </p:spTree>
    <p:extLst>
      <p:ext uri="{BB962C8B-B14F-4D97-AF65-F5344CB8AC3E}">
        <p14:creationId xmlns:p14="http://schemas.microsoft.com/office/powerpoint/2010/main" val="287799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259632" y="1124744"/>
            <a:ext cx="6624736" cy="648072"/>
          </a:xfrm>
        </p:spPr>
        <p:txBody>
          <a:bodyPr>
            <a:normAutofit/>
          </a:bodyPr>
          <a:lstStyle/>
          <a:p>
            <a:pPr algn="ctr"/>
            <a:r>
              <a:rPr lang="en-US" sz="3600" dirty="0">
                <a:latin typeface="Calibri" panose="020F0502020204030204" pitchFamily="34" charset="0"/>
                <a:cs typeface="Calibri" panose="020F0502020204030204" pitchFamily="34" charset="0"/>
              </a:rPr>
              <a:t>Contents</a:t>
            </a:r>
            <a:endParaRPr lang="ru-RU" sz="3600" dirty="0">
              <a:latin typeface="Calibri" panose="020F0502020204030204" pitchFamily="34" charset="0"/>
              <a:cs typeface="Calibri" panose="020F0502020204030204" pitchFamily="34" charset="0"/>
            </a:endParaRPr>
          </a:p>
        </p:txBody>
      </p:sp>
      <p:sp>
        <p:nvSpPr>
          <p:cNvPr id="3" name="Содержимое 2"/>
          <p:cNvSpPr>
            <a:spLocks noGrp="1"/>
          </p:cNvSpPr>
          <p:nvPr>
            <p:ph idx="1"/>
          </p:nvPr>
        </p:nvSpPr>
        <p:spPr>
          <a:xfrm>
            <a:off x="1377988" y="2924944"/>
            <a:ext cx="6840760" cy="3724748"/>
          </a:xfrm>
        </p:spPr>
        <p:txBody>
          <a:bodyPr>
            <a:noAutofit/>
          </a:bodyPr>
          <a:lstStyle/>
          <a:p>
            <a:pPr marL="0" indent="0">
              <a:buNone/>
            </a:pPr>
            <a:r>
              <a:rPr lang="en-US" sz="1600" dirty="0">
                <a:latin typeface="Calibri" panose="020F0502020204030204" pitchFamily="34" charset="0"/>
                <a:cs typeface="Calibri" panose="020F0502020204030204" pitchFamily="34" charset="0"/>
              </a:rPr>
              <a:t>Project summary and preliminary concept 				3</a:t>
            </a:r>
          </a:p>
          <a:p>
            <a:pPr marL="0" indent="0">
              <a:buNone/>
            </a:pPr>
            <a:endParaRPr lang="en-US" sz="1600" dirty="0">
              <a:latin typeface="Calibri" panose="020F0502020204030204" pitchFamily="34" charset="0"/>
              <a:cs typeface="Calibri" panose="020F0502020204030204" pitchFamily="34" charset="0"/>
            </a:endParaRPr>
          </a:p>
          <a:p>
            <a:pPr marL="0" indent="0">
              <a:buNone/>
            </a:pPr>
            <a:r>
              <a:rPr lang="en-US" sz="1600" dirty="0">
                <a:latin typeface="Calibri" panose="020F0502020204030204" pitchFamily="34" charset="0"/>
                <a:cs typeface="Calibri" panose="020F0502020204030204" pitchFamily="34" charset="0"/>
              </a:rPr>
              <a:t>Market evidence and development pro forma 			10</a:t>
            </a:r>
          </a:p>
          <a:p>
            <a:pPr marL="0" indent="0">
              <a:buNone/>
            </a:pPr>
            <a:endParaRPr lang="en-US" sz="1600" dirty="0">
              <a:latin typeface="Calibri" panose="020F0502020204030204" pitchFamily="34" charset="0"/>
              <a:cs typeface="Calibri" panose="020F0502020204030204" pitchFamily="34" charset="0"/>
            </a:endParaRPr>
          </a:p>
          <a:p>
            <a:pPr marL="0" indent="0">
              <a:buNone/>
            </a:pPr>
            <a:r>
              <a:rPr lang="en-US" sz="1600" dirty="0">
                <a:latin typeface="Calibri" panose="020F0502020204030204" pitchFamily="34" charset="0"/>
                <a:cs typeface="Calibri" panose="020F0502020204030204" pitchFamily="34" charset="0"/>
              </a:rPr>
              <a:t>Conclusions and development recommendations			20</a:t>
            </a:r>
          </a:p>
          <a:p>
            <a:pPr marL="342900" marR="0" lvl="0" indent="-342900" defTabSz="914400" eaLnBrk="1" fontAlgn="auto" latinLnBrk="0" hangingPunct="1">
              <a:lnSpc>
                <a:spcPct val="100000"/>
              </a:lnSpc>
              <a:spcBef>
                <a:spcPts val="1200"/>
              </a:spcBef>
              <a:spcAft>
                <a:spcPts val="0"/>
              </a:spcAft>
              <a:buClrTx/>
              <a:buSzTx/>
              <a:buFontTx/>
              <a:buAutoNum type="arabicPeriod"/>
              <a:tabLst/>
              <a:defRPr/>
            </a:pPr>
            <a:endParaRPr lang="en-US" sz="1600" dirty="0">
              <a:latin typeface="Calibri" panose="020F0502020204030204" pitchFamily="34" charset="0"/>
              <a:cs typeface="Calibri" panose="020F0502020204030204" pitchFamily="34" charset="0"/>
            </a:endParaRPr>
          </a:p>
        </p:txBody>
      </p:sp>
      <p:sp>
        <p:nvSpPr>
          <p:cNvPr id="4" name="Номер слайда 3"/>
          <p:cNvSpPr>
            <a:spLocks noGrp="1"/>
          </p:cNvSpPr>
          <p:nvPr>
            <p:ph type="sldNum" sz="quarter" idx="12"/>
          </p:nvPr>
        </p:nvSpPr>
        <p:spPr/>
        <p:txBody>
          <a:bodyPr/>
          <a:lstStyle/>
          <a:p>
            <a:fld id="{C63C35EC-2650-474C-A6EB-7B797118152D}" type="slidenum">
              <a:rPr lang="ru-RU" smtClean="0">
                <a:latin typeface="Calibri" panose="020F0502020204030204" pitchFamily="34" charset="0"/>
                <a:cs typeface="Calibri" panose="020F0502020204030204" pitchFamily="34" charset="0"/>
              </a:rPr>
              <a:t>5</a:t>
            </a:fld>
            <a:endParaRPr lang="ru-RU">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770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1000058"/>
            <a:ext cx="8229600" cy="634082"/>
          </a:xfrm>
        </p:spPr>
        <p:txBody>
          <a:bodyPr/>
          <a:lstStyle/>
          <a:p>
            <a:r>
              <a:rPr lang="en-US"/>
              <a:t>Confirmation of </a:t>
            </a:r>
            <a:r>
              <a:rPr lang="en-US" dirty="0"/>
              <a:t>investment objectives</a:t>
            </a:r>
            <a:endParaRPr lang="ru-RU" dirty="0"/>
          </a:p>
        </p:txBody>
      </p:sp>
      <p:sp>
        <p:nvSpPr>
          <p:cNvPr id="3" name="Объект 2"/>
          <p:cNvSpPr>
            <a:spLocks noGrp="1"/>
          </p:cNvSpPr>
          <p:nvPr>
            <p:ph idx="1"/>
          </p:nvPr>
        </p:nvSpPr>
        <p:spPr>
          <a:xfrm>
            <a:off x="443711" y="2204864"/>
            <a:ext cx="8229600" cy="5184576"/>
          </a:xfrm>
        </p:spPr>
        <p:txBody>
          <a:bodyPr>
            <a:normAutofit/>
          </a:bodyPr>
          <a:lstStyle/>
          <a:p>
            <a:pPr>
              <a:spcBef>
                <a:spcPts val="900"/>
              </a:spcBef>
            </a:pPr>
            <a:r>
              <a:rPr lang="en-US" sz="1400" dirty="0"/>
              <a:t>Investor intends to redevelop land parcel located in </a:t>
            </a:r>
            <a:r>
              <a:rPr lang="en-US" sz="1400" dirty="0" err="1"/>
              <a:t>Ojus</a:t>
            </a:r>
            <a:r>
              <a:rPr lang="en-US" sz="1400" dirty="0"/>
              <a:t> Urban District.</a:t>
            </a:r>
          </a:p>
          <a:p>
            <a:pPr>
              <a:spcBef>
                <a:spcPts val="900"/>
              </a:spcBef>
            </a:pPr>
            <a:r>
              <a:rPr lang="en-US" sz="1400" dirty="0"/>
              <a:t>Townhouses complex consisted of 4 units for sale is seen as a prevailing use in the proposed development</a:t>
            </a:r>
          </a:p>
          <a:p>
            <a:pPr>
              <a:spcBef>
                <a:spcPts val="900"/>
              </a:spcBef>
            </a:pPr>
            <a:r>
              <a:rPr lang="en-US" sz="1400" dirty="0"/>
              <a:t>Investor has elaborated preliminary development concept that envisions 4 two-story residential townhouses with 2 car garage  on the parcel</a:t>
            </a:r>
          </a:p>
          <a:p>
            <a:pPr>
              <a:spcBef>
                <a:spcPts val="900"/>
              </a:spcBef>
            </a:pPr>
            <a:r>
              <a:rPr lang="en-US" sz="1400" dirty="0"/>
              <a:t>Investor’s preliminary concept focuses on offering a competitive product in prestigious location tailored to a family households. </a:t>
            </a:r>
          </a:p>
          <a:p>
            <a:pPr>
              <a:spcBef>
                <a:spcPts val="900"/>
              </a:spcBef>
            </a:pPr>
            <a:r>
              <a:rPr lang="en-US" sz="1400" dirty="0"/>
              <a:t>Investor anticipates the buildings will be constructed as Concrete Base Structures (CBS) with poured concrete and metal partitions</a:t>
            </a:r>
          </a:p>
          <a:p>
            <a:pPr>
              <a:spcBef>
                <a:spcPts val="900"/>
              </a:spcBef>
            </a:pPr>
            <a:r>
              <a:rPr lang="en-US" sz="1400" dirty="0"/>
              <a:t>Preliminary development concept complies with existing zoning regulations and does not imply requesting variances and zoning changes</a:t>
            </a:r>
          </a:p>
          <a:p>
            <a:pPr>
              <a:spcBef>
                <a:spcPts val="900"/>
              </a:spcBef>
            </a:pPr>
            <a:r>
              <a:rPr lang="en-US" sz="1400" dirty="0"/>
              <a:t>Investor wants to understand financial feasibility of this preliminary development concept and test it against market fundamentals</a:t>
            </a:r>
          </a:p>
          <a:p>
            <a:pPr>
              <a:spcBef>
                <a:spcPts val="900"/>
              </a:spcBef>
            </a:pPr>
            <a:r>
              <a:rPr lang="en-US" sz="1400" dirty="0"/>
              <a:t>Investor wants to start project immediately, subject to obtaining respective approvals and entitlements and closing of financing arrangements</a:t>
            </a:r>
          </a:p>
          <a:p>
            <a:pPr>
              <a:spcBef>
                <a:spcPts val="900"/>
              </a:spcBef>
            </a:pPr>
            <a:endParaRPr lang="ru-RU" sz="1400"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6</a:t>
            </a:fld>
            <a:endParaRPr lang="ru-RU"/>
          </a:p>
        </p:txBody>
      </p:sp>
    </p:spTree>
    <p:extLst>
      <p:ext uri="{BB962C8B-B14F-4D97-AF65-F5344CB8AC3E}">
        <p14:creationId xmlns:p14="http://schemas.microsoft.com/office/powerpoint/2010/main" val="223564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42864"/>
            <a:ext cx="8229600" cy="634082"/>
          </a:xfrm>
        </p:spPr>
        <p:txBody>
          <a:bodyPr/>
          <a:lstStyle/>
          <a:p>
            <a:pPr algn="ctr"/>
            <a:r>
              <a:rPr lang="en-US" dirty="0"/>
              <a:t>Overview</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7</a:t>
            </a:fld>
            <a:endParaRPr lang="ru-RU"/>
          </a:p>
        </p:txBody>
      </p:sp>
      <p:pic>
        <p:nvPicPr>
          <p:cNvPr id="7" name="Picture 6">
            <a:extLst>
              <a:ext uri="{FF2B5EF4-FFF2-40B4-BE49-F238E27FC236}">
                <a16:creationId xmlns:a16="http://schemas.microsoft.com/office/drawing/2014/main" id="{FC9F620C-744B-9341-87E5-D151DA33A98E}"/>
              </a:ext>
            </a:extLst>
          </p:cNvPr>
          <p:cNvPicPr>
            <a:picLocks noChangeAspect="1"/>
          </p:cNvPicPr>
          <p:nvPr/>
        </p:nvPicPr>
        <p:blipFill rotWithShape="1">
          <a:blip r:embed="rId2">
            <a:extLst>
              <a:ext uri="{28A0092B-C50C-407E-A947-70E740481C1C}">
                <a14:useLocalDpi xmlns:a14="http://schemas.microsoft.com/office/drawing/2010/main" val="0"/>
              </a:ext>
            </a:extLst>
          </a:blip>
          <a:srcRect l="21650" t="9681" r="19715" b="21020"/>
          <a:stretch/>
        </p:blipFill>
        <p:spPr>
          <a:xfrm>
            <a:off x="1545178" y="1634140"/>
            <a:ext cx="6362364" cy="4699722"/>
          </a:xfrm>
          <a:prstGeom prst="rect">
            <a:avLst/>
          </a:prstGeom>
        </p:spPr>
      </p:pic>
    </p:spTree>
    <p:extLst>
      <p:ext uri="{BB962C8B-B14F-4D97-AF65-F5344CB8AC3E}">
        <p14:creationId xmlns:p14="http://schemas.microsoft.com/office/powerpoint/2010/main" val="3836395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47470" y="908720"/>
            <a:ext cx="6345260" cy="709865"/>
          </a:xfrm>
        </p:spPr>
        <p:txBody>
          <a:bodyPr/>
          <a:lstStyle/>
          <a:p>
            <a:r>
              <a:rPr lang="en-US" dirty="0"/>
              <a:t>Project location features</a:t>
            </a:r>
            <a:endParaRPr lang="ru-RU" dirty="0"/>
          </a:p>
        </p:txBody>
      </p:sp>
      <p:sp>
        <p:nvSpPr>
          <p:cNvPr id="3" name="Объект 2"/>
          <p:cNvSpPr>
            <a:spLocks noGrp="1"/>
          </p:cNvSpPr>
          <p:nvPr>
            <p:ph idx="1"/>
          </p:nvPr>
        </p:nvSpPr>
        <p:spPr>
          <a:xfrm>
            <a:off x="457200" y="1700808"/>
            <a:ext cx="4618856" cy="5400600"/>
          </a:xfrm>
        </p:spPr>
        <p:txBody>
          <a:bodyPr>
            <a:normAutofit/>
          </a:bodyPr>
          <a:lstStyle/>
          <a:p>
            <a:pPr marL="228600" indent="-228600"/>
            <a:r>
              <a:rPr lang="en-US" sz="1600" b="1" dirty="0">
                <a:latin typeface="+mj-lt"/>
              </a:rPr>
              <a:t>General</a:t>
            </a:r>
          </a:p>
          <a:p>
            <a:pPr marL="508000" lvl="1" indent="-165100"/>
            <a:r>
              <a:rPr lang="en-US" sz="1600" dirty="0">
                <a:latin typeface="+mj-lt"/>
              </a:rPr>
              <a:t>Located in </a:t>
            </a:r>
            <a:r>
              <a:rPr lang="en-US" sz="1600" dirty="0" err="1">
                <a:latin typeface="+mj-lt"/>
              </a:rPr>
              <a:t>Ojus</a:t>
            </a:r>
            <a:r>
              <a:rPr lang="en-US" sz="1600" dirty="0">
                <a:latin typeface="+mj-lt"/>
              </a:rPr>
              <a:t> Urban District across private Scheck Hillel School</a:t>
            </a:r>
          </a:p>
          <a:p>
            <a:pPr marL="508000" lvl="1" indent="-165100"/>
            <a:r>
              <a:rPr lang="en-US" sz="1600" dirty="0">
                <a:latin typeface="+mj-lt"/>
              </a:rPr>
              <a:t>Non-oceanfront (oceanfront is two miles east)</a:t>
            </a:r>
          </a:p>
          <a:p>
            <a:pPr marL="228600" indent="-228600"/>
            <a:r>
              <a:rPr lang="en-US" sz="1600" b="1" dirty="0">
                <a:latin typeface="+mj-lt"/>
              </a:rPr>
              <a:t>Land area</a:t>
            </a:r>
          </a:p>
          <a:p>
            <a:pPr marL="508000" lvl="1" indent="-165100"/>
            <a:r>
              <a:rPr lang="en-US" sz="1600" dirty="0">
                <a:latin typeface="+mj-lt"/>
              </a:rPr>
              <a:t>Parcel ( tax ID </a:t>
            </a:r>
            <a:r>
              <a:rPr lang="mr-IN" sz="1600" dirty="0">
                <a:latin typeface="+mj-lt"/>
              </a:rPr>
              <a:t>–</a:t>
            </a:r>
            <a:r>
              <a:rPr lang="en-US" sz="1600" dirty="0">
                <a:latin typeface="+mj-lt"/>
              </a:rPr>
              <a:t> 30-2204-006-0400) </a:t>
            </a:r>
            <a:r>
              <a:rPr lang="mr-IN" sz="1600" dirty="0">
                <a:latin typeface="+mj-lt"/>
              </a:rPr>
              <a:t>–</a:t>
            </a:r>
            <a:r>
              <a:rPr lang="en-US" sz="1600" dirty="0">
                <a:latin typeface="+mj-lt"/>
              </a:rPr>
              <a:t> 14,400 s.f.</a:t>
            </a:r>
          </a:p>
          <a:p>
            <a:pPr marL="228600" indent="-228600"/>
            <a:r>
              <a:rPr lang="en-US" sz="1600" b="1" dirty="0">
                <a:latin typeface="+mj-lt"/>
              </a:rPr>
              <a:t>Access and visibility</a:t>
            </a:r>
          </a:p>
          <a:p>
            <a:pPr marL="508000" lvl="1" indent="-165100"/>
            <a:r>
              <a:rPr lang="en-US" sz="1600" dirty="0">
                <a:latin typeface="+mj-lt"/>
              </a:rPr>
              <a:t>Adequate frontage on 192</a:t>
            </a:r>
            <a:r>
              <a:rPr lang="en-US" sz="1600" baseline="30000" dirty="0">
                <a:latin typeface="+mj-lt"/>
              </a:rPr>
              <a:t>nd</a:t>
            </a:r>
            <a:r>
              <a:rPr lang="en-US" sz="1600" dirty="0">
                <a:latin typeface="+mj-lt"/>
              </a:rPr>
              <a:t> street </a:t>
            </a:r>
          </a:p>
          <a:p>
            <a:pPr marL="508000" lvl="1" indent="-165100"/>
            <a:r>
              <a:rPr lang="en-US" sz="1600" dirty="0">
                <a:latin typeface="+mj-lt"/>
              </a:rPr>
              <a:t>0.5 miles west of Aventura </a:t>
            </a:r>
            <a:r>
              <a:rPr lang="en-US" sz="1600" dirty="0" err="1">
                <a:latin typeface="+mj-lt"/>
              </a:rPr>
              <a:t>Malll</a:t>
            </a:r>
            <a:endParaRPr lang="en-US" sz="1600" dirty="0">
              <a:latin typeface="+mj-lt"/>
            </a:endParaRPr>
          </a:p>
          <a:p>
            <a:pPr marL="508000" lvl="1" indent="-165100"/>
            <a:r>
              <a:rPr lang="en-US" sz="1600" dirty="0">
                <a:latin typeface="+mj-lt"/>
              </a:rPr>
              <a:t>2 miles east of I-95</a:t>
            </a:r>
          </a:p>
          <a:p>
            <a:pPr marL="508000" lvl="1" indent="-165100"/>
            <a:r>
              <a:rPr lang="en-US" sz="1600" dirty="0">
                <a:latin typeface="+mj-lt"/>
              </a:rPr>
              <a:t>Across the street from Private School Stadium</a:t>
            </a:r>
          </a:p>
          <a:p>
            <a:pPr marL="228600" indent="-228600"/>
            <a:r>
              <a:rPr lang="en-US" sz="1600" b="1" dirty="0">
                <a:latin typeface="+mj-lt"/>
              </a:rPr>
              <a:t>Surroundings</a:t>
            </a:r>
          </a:p>
          <a:p>
            <a:pPr marL="508000" lvl="1" indent="-165100"/>
            <a:r>
              <a:rPr lang="en-US" sz="1600" dirty="0">
                <a:latin typeface="+mj-lt"/>
              </a:rPr>
              <a:t>Predominantly multi-family residential</a:t>
            </a:r>
          </a:p>
          <a:p>
            <a:pPr marL="228600" indent="-228600"/>
            <a:r>
              <a:rPr lang="en-US" sz="1600" b="1" dirty="0">
                <a:latin typeface="+mj-lt"/>
              </a:rPr>
              <a:t>Existing structures</a:t>
            </a:r>
          </a:p>
          <a:p>
            <a:pPr marL="508000" lvl="1" indent="-165100"/>
            <a:r>
              <a:rPr lang="en-US" sz="1600" dirty="0">
                <a:latin typeface="+mj-lt"/>
              </a:rPr>
              <a:t>On parcel  </a:t>
            </a:r>
            <a:r>
              <a:rPr lang="mr-IN" sz="1600" dirty="0">
                <a:latin typeface="+mj-lt"/>
              </a:rPr>
              <a:t>–</a:t>
            </a:r>
            <a:r>
              <a:rPr lang="en-US" sz="1600" dirty="0">
                <a:latin typeface="+mj-lt"/>
              </a:rPr>
              <a:t> none </a:t>
            </a:r>
          </a:p>
        </p:txBody>
      </p:sp>
      <p:sp>
        <p:nvSpPr>
          <p:cNvPr id="4" name="Номер слайда 3"/>
          <p:cNvSpPr>
            <a:spLocks noGrp="1"/>
          </p:cNvSpPr>
          <p:nvPr>
            <p:ph type="sldNum" sz="quarter" idx="12"/>
          </p:nvPr>
        </p:nvSpPr>
        <p:spPr/>
        <p:txBody>
          <a:bodyPr/>
          <a:lstStyle/>
          <a:p>
            <a:fld id="{C63C35EC-2650-474C-A6EB-7B797118152D}" type="slidenum">
              <a:rPr lang="ru-RU" smtClean="0"/>
              <a:pPr/>
              <a:t>8</a:t>
            </a:fld>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2233218"/>
            <a:ext cx="3595234" cy="3600400"/>
          </a:xfrm>
          <a:prstGeom prst="rect">
            <a:avLst/>
          </a:prstGeom>
        </p:spPr>
      </p:pic>
    </p:spTree>
    <p:extLst>
      <p:ext uri="{BB962C8B-B14F-4D97-AF65-F5344CB8AC3E}">
        <p14:creationId xmlns:p14="http://schemas.microsoft.com/office/powerpoint/2010/main" val="27163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827" y="1814200"/>
            <a:ext cx="5573592" cy="4581128"/>
          </a:xfrm>
          <a:prstGeom prst="rect">
            <a:avLst/>
          </a:prstGeom>
        </p:spPr>
      </p:pic>
      <p:sp>
        <p:nvSpPr>
          <p:cNvPr id="2" name="Заголовок 1"/>
          <p:cNvSpPr>
            <a:spLocks noGrp="1"/>
          </p:cNvSpPr>
          <p:nvPr>
            <p:ph type="title"/>
          </p:nvPr>
        </p:nvSpPr>
        <p:spPr>
          <a:xfrm>
            <a:off x="3438504" y="947322"/>
            <a:ext cx="8229600" cy="668296"/>
          </a:xfrm>
        </p:spPr>
        <p:txBody>
          <a:bodyPr/>
          <a:lstStyle/>
          <a:p>
            <a:r>
              <a:rPr lang="en-US" dirty="0"/>
              <a:t>Aerial view</a:t>
            </a:r>
            <a:endParaRPr lang="ru-RU" dirty="0"/>
          </a:p>
        </p:txBody>
      </p:sp>
      <p:sp>
        <p:nvSpPr>
          <p:cNvPr id="4" name="Номер слайда 3"/>
          <p:cNvSpPr>
            <a:spLocks noGrp="1"/>
          </p:cNvSpPr>
          <p:nvPr>
            <p:ph type="sldNum" sz="quarter" idx="12"/>
          </p:nvPr>
        </p:nvSpPr>
        <p:spPr/>
        <p:txBody>
          <a:bodyPr/>
          <a:lstStyle/>
          <a:p>
            <a:fld id="{C63C35EC-2650-474C-A6EB-7B797118152D}" type="slidenum">
              <a:rPr lang="ru-RU" smtClean="0"/>
              <a:pPr/>
              <a:t>9</a:t>
            </a:fld>
            <a:endParaRPr lang="ru-RU"/>
          </a:p>
        </p:txBody>
      </p:sp>
      <p:sp>
        <p:nvSpPr>
          <p:cNvPr id="9" name="TextBox 8"/>
          <p:cNvSpPr txBox="1"/>
          <p:nvPr/>
        </p:nvSpPr>
        <p:spPr>
          <a:xfrm>
            <a:off x="4604623" y="3397281"/>
            <a:ext cx="979802" cy="382256"/>
          </a:xfrm>
          <a:prstGeom prst="rect">
            <a:avLst/>
          </a:prstGeom>
          <a:noFill/>
        </p:spPr>
        <p:txBody>
          <a:bodyPr wrap="square" rtlCol="0">
            <a:spAutoFit/>
          </a:bodyPr>
          <a:lstStyle/>
          <a:p>
            <a:r>
              <a:rPr lang="en-US" dirty="0">
                <a:solidFill>
                  <a:srgbClr val="FFFF00"/>
                </a:solidFill>
                <a:latin typeface="Trebuchet MS" pitchFamily="34" charset="0"/>
              </a:rPr>
              <a:t>0.33 AC</a:t>
            </a:r>
            <a:endParaRPr lang="ru-RU" dirty="0">
              <a:solidFill>
                <a:srgbClr val="FFFF00"/>
              </a:solidFill>
              <a:latin typeface="Trebuchet MS" pitchFamily="34" charset="0"/>
            </a:endParaRPr>
          </a:p>
        </p:txBody>
      </p:sp>
      <p:cxnSp>
        <p:nvCxnSpPr>
          <p:cNvPr id="12" name="Прямая со стрелкой 11"/>
          <p:cNvCxnSpPr/>
          <p:nvPr/>
        </p:nvCxnSpPr>
        <p:spPr>
          <a:xfrm>
            <a:off x="4355976" y="2842854"/>
            <a:ext cx="144016" cy="1162210"/>
          </a:xfrm>
          <a:prstGeom prst="straightConnector1">
            <a:avLst/>
          </a:prstGeom>
          <a:ln w="158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5246600">
            <a:off x="3706560" y="3251230"/>
            <a:ext cx="1085554" cy="369332"/>
          </a:xfrm>
          <a:prstGeom prst="rect">
            <a:avLst/>
          </a:prstGeom>
          <a:noFill/>
        </p:spPr>
        <p:txBody>
          <a:bodyPr wrap="none" rtlCol="0">
            <a:spAutoFit/>
          </a:bodyPr>
          <a:lstStyle/>
          <a:p>
            <a:r>
              <a:rPr lang="en-US" dirty="0">
                <a:solidFill>
                  <a:srgbClr val="FFFF00"/>
                </a:solidFill>
              </a:rPr>
              <a:t>144 feet</a:t>
            </a:r>
            <a:endParaRPr lang="ru-RU" dirty="0">
              <a:solidFill>
                <a:srgbClr val="FFFF00"/>
              </a:solidFill>
            </a:endParaRPr>
          </a:p>
        </p:txBody>
      </p:sp>
      <p:cxnSp>
        <p:nvCxnSpPr>
          <p:cNvPr id="15" name="Прямая со стрелкой 14"/>
          <p:cNvCxnSpPr/>
          <p:nvPr/>
        </p:nvCxnSpPr>
        <p:spPr>
          <a:xfrm>
            <a:off x="4499992" y="3892300"/>
            <a:ext cx="1120390" cy="1"/>
          </a:xfrm>
          <a:prstGeom prst="straightConnector1">
            <a:avLst/>
          </a:prstGeom>
          <a:ln w="158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394728">
            <a:off x="4451444" y="3920098"/>
            <a:ext cx="1317275" cy="369332"/>
          </a:xfrm>
          <a:prstGeom prst="rect">
            <a:avLst/>
          </a:prstGeom>
          <a:noFill/>
        </p:spPr>
        <p:txBody>
          <a:bodyPr wrap="square" rtlCol="0">
            <a:spAutoFit/>
          </a:bodyPr>
          <a:lstStyle/>
          <a:p>
            <a:r>
              <a:rPr lang="en-US" dirty="0">
                <a:solidFill>
                  <a:srgbClr val="FFFF00"/>
                </a:solidFill>
              </a:rPr>
              <a:t>100 feet</a:t>
            </a:r>
            <a:endParaRPr lang="ru-RU" dirty="0">
              <a:solidFill>
                <a:srgbClr val="FFFF00"/>
              </a:solidFill>
            </a:endParaRPr>
          </a:p>
        </p:txBody>
      </p:sp>
    </p:spTree>
    <p:extLst>
      <p:ext uri="{BB962C8B-B14F-4D97-AF65-F5344CB8AC3E}">
        <p14:creationId xmlns:p14="http://schemas.microsoft.com/office/powerpoint/2010/main" val="162788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PLORISREVISION" val="1889"/>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1B587C"/>
            </a:solidFill>
            <a:latin typeface="Trebuchet MS" pitchFamily="34" charset="0"/>
          </a:defRPr>
        </a:defPPr>
      </a:lstStyle>
    </a:tx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24788</TotalTime>
  <Words>904</Words>
  <Application>Microsoft Macintosh PowerPoint</Application>
  <PresentationFormat>On-screen Show (4:3)</PresentationFormat>
  <Paragraphs>116</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Book</vt:lpstr>
      <vt:lpstr>Calibri</vt:lpstr>
      <vt:lpstr>Georgia</vt:lpstr>
      <vt:lpstr>Trebuchet MS</vt:lpstr>
      <vt:lpstr>Тема Office</vt:lpstr>
      <vt:lpstr>PowerPoint Presentation</vt:lpstr>
      <vt:lpstr>REAL ESTATE DEVELOPMENT        PROJECT IN FLORIDA, USA</vt:lpstr>
      <vt:lpstr>Contents</vt:lpstr>
      <vt:lpstr>1. Project summary and preliminary concept  for Aventura Quattro</vt:lpstr>
      <vt:lpstr>Contents</vt:lpstr>
      <vt:lpstr>Confirmation of investment objectives</vt:lpstr>
      <vt:lpstr>Overview</vt:lpstr>
      <vt:lpstr>Project location features</vt:lpstr>
      <vt:lpstr>Aerial view</vt:lpstr>
      <vt:lpstr>Street views</vt:lpstr>
      <vt:lpstr>Zoning regulations</vt:lpstr>
      <vt:lpstr>Architectural Drawings</vt:lpstr>
      <vt:lpstr>Architectural Drawings</vt:lpstr>
      <vt:lpstr>Architectural Drawings</vt:lpstr>
      <vt:lpstr>Development pro forma: cost assumptions</vt:lpstr>
      <vt:lpstr>3. Conclusions</vt:lpstr>
      <vt:lpstr>Optimized development concept</vt:lpstr>
      <vt:lpstr>Contacts</vt:lpstr>
    </vt:vector>
  </TitlesOfParts>
  <Company>opin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smirnova</dc:creator>
  <cp:lastModifiedBy>Polyushkin, Nikolay P</cp:lastModifiedBy>
  <cp:revision>2522</cp:revision>
  <cp:lastPrinted>2017-10-10T13:42:03Z</cp:lastPrinted>
  <dcterms:created xsi:type="dcterms:W3CDTF">2013-04-29T12:09:40Z</dcterms:created>
  <dcterms:modified xsi:type="dcterms:W3CDTF">2019-04-22T21:29:15Z</dcterms:modified>
</cp:coreProperties>
</file>